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90" r:id="rId30"/>
    <p:sldId id="285" r:id="rId31"/>
    <p:sldId id="286" r:id="rId32"/>
    <p:sldId id="291" r:id="rId33"/>
    <p:sldId id="292" r:id="rId34"/>
    <p:sldId id="293" r:id="rId35"/>
    <p:sldId id="294" r:id="rId36"/>
    <p:sldId id="295" r:id="rId37"/>
    <p:sldId id="296" r:id="rId38"/>
    <p:sldId id="297" r:id="rId39"/>
    <p:sldId id="313" r:id="rId40"/>
    <p:sldId id="28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5"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9"/>
    <p:restoredTop sz="89834"/>
  </p:normalViewPr>
  <p:slideViewPr>
    <p:cSldViewPr snapToGrid="0" snapToObjects="1">
      <p:cViewPr varScale="1">
        <p:scale>
          <a:sx n="102" d="100"/>
          <a:sy n="102" d="100"/>
        </p:scale>
        <p:origin x="9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8.emf"/><Relationship Id="rId4"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0.emf"/><Relationship Id="rId1" Type="http://schemas.openxmlformats.org/officeDocument/2006/relationships/image" Target="../media/image7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37D10F0-B2E7-6047-AE8C-C1FF1198EE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E35AAA7-59A1-584D-B400-12630CE48D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AD0C57-A5C2-E14F-B82B-CD338372CFDB}" type="datetime1">
              <a:rPr kumimoji="1" lang="zh-CN" altLang="en-US" smtClean="0"/>
              <a:t>2018/11/24</a:t>
            </a:fld>
            <a:endParaRPr kumimoji="1" lang="zh-CN" altLang="en-US"/>
          </a:p>
        </p:txBody>
      </p:sp>
      <p:sp>
        <p:nvSpPr>
          <p:cNvPr id="4" name="页脚占位符 3">
            <a:extLst>
              <a:ext uri="{FF2B5EF4-FFF2-40B4-BE49-F238E27FC236}">
                <a16:creationId xmlns:a16="http://schemas.microsoft.com/office/drawing/2014/main" id="{5008D928-7418-5647-B29A-F5CAB43B31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AB5FD17F-58D4-3D49-8513-9757105858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C14E84-24C2-5443-82B2-937878F60C8C}" type="slidenum">
              <a:rPr kumimoji="1" lang="zh-CN" altLang="en-US" smtClean="0"/>
              <a:t>‹#›</a:t>
            </a:fld>
            <a:endParaRPr kumimoji="1" lang="zh-CN" altLang="en-US"/>
          </a:p>
        </p:txBody>
      </p:sp>
    </p:spTree>
    <p:extLst>
      <p:ext uri="{BB962C8B-B14F-4D97-AF65-F5344CB8AC3E}">
        <p14:creationId xmlns:p14="http://schemas.microsoft.com/office/powerpoint/2010/main" val="170168728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DAAC27-4082-704A-84F3-2C85EFAC379E}" type="datetime1">
              <a:rPr kumimoji="1" lang="zh-CN" altLang="en-US" smtClean="0"/>
              <a:t>2018/11/24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EDCD88-8191-4C49-AF5E-AB6AF7609043}" type="slidenum">
              <a:rPr kumimoji="1" lang="zh-CN" altLang="en-US" smtClean="0"/>
              <a:t>‹#›</a:t>
            </a:fld>
            <a:endParaRPr kumimoji="1" lang="zh-CN" altLang="en-US"/>
          </a:p>
        </p:txBody>
      </p:sp>
    </p:spTree>
    <p:extLst>
      <p:ext uri="{BB962C8B-B14F-4D97-AF65-F5344CB8AC3E}">
        <p14:creationId xmlns:p14="http://schemas.microsoft.com/office/powerpoint/2010/main" val="2953977675"/>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824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733c77e7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733c77e7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918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733c77e7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733c77e7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10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733c77e71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733c77e7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7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733c77e7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733c77e7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004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733c77e7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733c77e7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217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733c77e7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733c77e7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847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733c77e7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733c77e7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459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733c77e7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733c77e7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151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733c77e71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733c77e71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100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733c77e7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733c77e71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431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733c77e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733c77e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746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733c77e71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733c77e71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396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733c77e7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733c77e7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779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733c77e71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733c77e71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241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733c77e7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733c77e7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35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733c77e71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733c77e71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525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733c77e71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733c77e71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343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733c77e71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733c77e71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57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733c77e71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733c77e71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727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B17EA096-C1A4-B440-87FE-324A162CD0D1}"/>
              </a:ext>
            </a:extLst>
          </p:cNvPr>
          <p:cNvSpPr>
            <a:spLocks noGrp="1"/>
          </p:cNvSpPr>
          <p:nvPr>
            <p:ph type="dt" idx="1"/>
          </p:nvPr>
        </p:nvSpPr>
        <p:spPr/>
        <p:txBody>
          <a:bodyPr/>
          <a:lstStyle/>
          <a:p>
            <a:fld id="{F363BF2B-1E8F-CC4F-9004-6C147EBABC41}" type="datetime1">
              <a:rPr kumimoji="1" lang="zh-CN" altLang="en-US" smtClean="0"/>
              <a:t>2018/11/24</a:t>
            </a:fld>
            <a:endParaRPr kumimoji="1" lang="zh-CN" altLang="en-US"/>
          </a:p>
        </p:txBody>
      </p:sp>
    </p:spTree>
    <p:extLst>
      <p:ext uri="{BB962C8B-B14F-4D97-AF65-F5344CB8AC3E}">
        <p14:creationId xmlns:p14="http://schemas.microsoft.com/office/powerpoint/2010/main" val="2045369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AE583A25-6C39-2442-9161-5F0C3027C0C1}"/>
              </a:ext>
            </a:extLst>
          </p:cNvPr>
          <p:cNvSpPr>
            <a:spLocks noGrp="1"/>
          </p:cNvSpPr>
          <p:nvPr>
            <p:ph type="dt" idx="1"/>
          </p:nvPr>
        </p:nvSpPr>
        <p:spPr/>
        <p:txBody>
          <a:bodyPr/>
          <a:lstStyle/>
          <a:p>
            <a:fld id="{7C47EA26-A32A-7347-8904-A417C45C7398}" type="datetime1">
              <a:rPr kumimoji="1" lang="zh-CN" altLang="en-US" smtClean="0"/>
              <a:t>2018/11/24</a:t>
            </a:fld>
            <a:endParaRPr kumimoji="1" lang="zh-CN" altLang="en-US"/>
          </a:p>
        </p:txBody>
      </p:sp>
    </p:spTree>
    <p:extLst>
      <p:ext uri="{BB962C8B-B14F-4D97-AF65-F5344CB8AC3E}">
        <p14:creationId xmlns:p14="http://schemas.microsoft.com/office/powerpoint/2010/main" val="3109371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4733c77e7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4733c77e7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00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E8C49E69-CD29-1847-8B70-61E4357DC701}"/>
              </a:ext>
            </a:extLst>
          </p:cNvPr>
          <p:cNvSpPr>
            <a:spLocks noGrp="1"/>
          </p:cNvSpPr>
          <p:nvPr>
            <p:ph type="dt" idx="1"/>
          </p:nvPr>
        </p:nvSpPr>
        <p:spPr/>
        <p:txBody>
          <a:bodyPr/>
          <a:lstStyle/>
          <a:p>
            <a:fld id="{E38DD62B-CB8A-504C-ADCF-2FBD90D79866}" type="datetime1">
              <a:rPr kumimoji="1" lang="zh-CN" altLang="en-US" smtClean="0"/>
              <a:t>2018/11/24</a:t>
            </a:fld>
            <a:endParaRPr kumimoji="1" lang="zh-CN" altLang="en-US"/>
          </a:p>
        </p:txBody>
      </p:sp>
    </p:spTree>
    <p:extLst>
      <p:ext uri="{BB962C8B-B14F-4D97-AF65-F5344CB8AC3E}">
        <p14:creationId xmlns:p14="http://schemas.microsoft.com/office/powerpoint/2010/main" val="3983843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D53413D4-9AEC-9A41-8E6B-6ACA34A8BC8E}"/>
              </a:ext>
            </a:extLst>
          </p:cNvPr>
          <p:cNvSpPr>
            <a:spLocks noGrp="1"/>
          </p:cNvSpPr>
          <p:nvPr>
            <p:ph type="dt" idx="1"/>
          </p:nvPr>
        </p:nvSpPr>
        <p:spPr/>
        <p:txBody>
          <a:bodyPr/>
          <a:lstStyle/>
          <a:p>
            <a:fld id="{149837FD-46E6-5045-A210-4140753696AD}" type="datetime1">
              <a:rPr kumimoji="1" lang="zh-CN" altLang="en-US" smtClean="0"/>
              <a:t>2018/11/24</a:t>
            </a:fld>
            <a:endParaRPr kumimoji="1" lang="zh-CN" altLang="en-US"/>
          </a:p>
        </p:txBody>
      </p:sp>
    </p:spTree>
    <p:extLst>
      <p:ext uri="{BB962C8B-B14F-4D97-AF65-F5344CB8AC3E}">
        <p14:creationId xmlns:p14="http://schemas.microsoft.com/office/powerpoint/2010/main" val="3455376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B77F52DC-FC1D-5245-8586-ECB67D508CAB}"/>
              </a:ext>
            </a:extLst>
          </p:cNvPr>
          <p:cNvSpPr>
            <a:spLocks noGrp="1"/>
          </p:cNvSpPr>
          <p:nvPr>
            <p:ph type="dt" idx="1"/>
          </p:nvPr>
        </p:nvSpPr>
        <p:spPr/>
        <p:txBody>
          <a:bodyPr/>
          <a:lstStyle/>
          <a:p>
            <a:fld id="{7CEE8700-D949-2342-87BD-E016EBB2E303}" type="datetime1">
              <a:rPr kumimoji="1" lang="zh-CN" altLang="en-US" smtClean="0"/>
              <a:t>2018/11/24</a:t>
            </a:fld>
            <a:endParaRPr kumimoji="1" lang="zh-CN" altLang="en-US"/>
          </a:p>
        </p:txBody>
      </p:sp>
    </p:spTree>
    <p:extLst>
      <p:ext uri="{BB962C8B-B14F-4D97-AF65-F5344CB8AC3E}">
        <p14:creationId xmlns:p14="http://schemas.microsoft.com/office/powerpoint/2010/main" val="300807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916544C5-4B76-1B4B-AE6D-6CB6E1B56D79}"/>
              </a:ext>
            </a:extLst>
          </p:cNvPr>
          <p:cNvSpPr>
            <a:spLocks noGrp="1"/>
          </p:cNvSpPr>
          <p:nvPr>
            <p:ph type="dt" idx="1"/>
          </p:nvPr>
        </p:nvSpPr>
        <p:spPr/>
        <p:txBody>
          <a:bodyPr/>
          <a:lstStyle/>
          <a:p>
            <a:fld id="{2DBFEAF9-BEDB-BB4C-81A4-A315F365470D}" type="datetime1">
              <a:rPr kumimoji="1" lang="zh-CN" altLang="en-US" smtClean="0"/>
              <a:t>2018/11/24</a:t>
            </a:fld>
            <a:endParaRPr kumimoji="1" lang="zh-CN" altLang="en-US"/>
          </a:p>
        </p:txBody>
      </p:sp>
    </p:spTree>
    <p:extLst>
      <p:ext uri="{BB962C8B-B14F-4D97-AF65-F5344CB8AC3E}">
        <p14:creationId xmlns:p14="http://schemas.microsoft.com/office/powerpoint/2010/main" val="3834227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3FC72E09-D346-5244-9B38-9E5A732BFFCF}"/>
              </a:ext>
            </a:extLst>
          </p:cNvPr>
          <p:cNvSpPr>
            <a:spLocks noGrp="1"/>
          </p:cNvSpPr>
          <p:nvPr>
            <p:ph type="dt" idx="1"/>
          </p:nvPr>
        </p:nvSpPr>
        <p:spPr/>
        <p:txBody>
          <a:bodyPr/>
          <a:lstStyle/>
          <a:p>
            <a:fld id="{94FFE595-61B4-5149-89B5-2077C3C28EAC}" type="datetime1">
              <a:rPr kumimoji="1" lang="zh-CN" altLang="en-US" smtClean="0"/>
              <a:t>2018/11/24</a:t>
            </a:fld>
            <a:endParaRPr kumimoji="1" lang="zh-CN" altLang="en-US"/>
          </a:p>
        </p:txBody>
      </p:sp>
    </p:spTree>
    <p:extLst>
      <p:ext uri="{BB962C8B-B14F-4D97-AF65-F5344CB8AC3E}">
        <p14:creationId xmlns:p14="http://schemas.microsoft.com/office/powerpoint/2010/main" val="3708820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第三项应该是</a:t>
            </a:r>
            <a:r>
              <a:rPr lang="en-US" altLang="zh-CN" dirty="0"/>
              <a:t>R</a:t>
            </a:r>
            <a:r>
              <a:rPr lang="zh-CN" altLang="en-US" dirty="0"/>
              <a:t>的转置</a:t>
            </a:r>
            <a:endParaRPr dirty="0"/>
          </a:p>
        </p:txBody>
      </p:sp>
      <p:sp>
        <p:nvSpPr>
          <p:cNvPr id="2" name="日期占位符 1">
            <a:extLst>
              <a:ext uri="{FF2B5EF4-FFF2-40B4-BE49-F238E27FC236}">
                <a16:creationId xmlns:a16="http://schemas.microsoft.com/office/drawing/2014/main" id="{362071D2-E1E7-B04A-B721-06597D7073E1}"/>
              </a:ext>
            </a:extLst>
          </p:cNvPr>
          <p:cNvSpPr>
            <a:spLocks noGrp="1"/>
          </p:cNvSpPr>
          <p:nvPr>
            <p:ph type="dt" idx="1"/>
          </p:nvPr>
        </p:nvSpPr>
        <p:spPr/>
        <p:txBody>
          <a:bodyPr/>
          <a:lstStyle/>
          <a:p>
            <a:fld id="{22A56303-18C5-6548-8A80-B6BD30F384C9}" type="datetime1">
              <a:rPr kumimoji="1" lang="zh-CN" altLang="en-US" smtClean="0"/>
              <a:t>2018/11/24</a:t>
            </a:fld>
            <a:endParaRPr kumimoji="1" lang="zh-CN" altLang="en-US"/>
          </a:p>
        </p:txBody>
      </p:sp>
    </p:spTree>
    <p:extLst>
      <p:ext uri="{BB962C8B-B14F-4D97-AF65-F5344CB8AC3E}">
        <p14:creationId xmlns:p14="http://schemas.microsoft.com/office/powerpoint/2010/main" val="141445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5616D619-DF0C-4745-BC17-6DCA6BFB04DB}"/>
              </a:ext>
            </a:extLst>
          </p:cNvPr>
          <p:cNvSpPr>
            <a:spLocks noGrp="1"/>
          </p:cNvSpPr>
          <p:nvPr>
            <p:ph type="dt" idx="1"/>
          </p:nvPr>
        </p:nvSpPr>
        <p:spPr/>
        <p:txBody>
          <a:bodyPr/>
          <a:lstStyle/>
          <a:p>
            <a:fld id="{4BD261C1-5537-2440-BAE1-3E0D7D9B3201}" type="datetime1">
              <a:rPr kumimoji="1" lang="zh-CN" altLang="en-US" smtClean="0"/>
              <a:t>2018/11/24</a:t>
            </a:fld>
            <a:endParaRPr kumimoji="1" lang="zh-CN" altLang="en-US"/>
          </a:p>
        </p:txBody>
      </p:sp>
    </p:spTree>
    <p:extLst>
      <p:ext uri="{BB962C8B-B14F-4D97-AF65-F5344CB8AC3E}">
        <p14:creationId xmlns:p14="http://schemas.microsoft.com/office/powerpoint/2010/main" val="4094654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867409F0-E4E0-8245-9636-9458B64AAC60}"/>
              </a:ext>
            </a:extLst>
          </p:cNvPr>
          <p:cNvSpPr>
            <a:spLocks noGrp="1"/>
          </p:cNvSpPr>
          <p:nvPr>
            <p:ph type="dt" idx="1"/>
          </p:nvPr>
        </p:nvSpPr>
        <p:spPr/>
        <p:txBody>
          <a:bodyPr/>
          <a:lstStyle/>
          <a:p>
            <a:fld id="{DEDD470D-9AE6-E340-A482-6EC5635A4894}" type="datetime1">
              <a:rPr kumimoji="1" lang="zh-CN" altLang="en-US" smtClean="0"/>
              <a:t>2018/11/24</a:t>
            </a:fld>
            <a:endParaRPr kumimoji="1" lang="zh-CN" altLang="en-US"/>
          </a:p>
        </p:txBody>
      </p:sp>
    </p:spTree>
    <p:extLst>
      <p:ext uri="{BB962C8B-B14F-4D97-AF65-F5344CB8AC3E}">
        <p14:creationId xmlns:p14="http://schemas.microsoft.com/office/powerpoint/2010/main" val="2286008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9428370D-7D64-0A46-88AC-A1DAE3E4FFC5}"/>
              </a:ext>
            </a:extLst>
          </p:cNvPr>
          <p:cNvSpPr>
            <a:spLocks noGrp="1"/>
          </p:cNvSpPr>
          <p:nvPr>
            <p:ph type="dt" idx="1"/>
          </p:nvPr>
        </p:nvSpPr>
        <p:spPr/>
        <p:txBody>
          <a:bodyPr/>
          <a:lstStyle/>
          <a:p>
            <a:fld id="{ADF85956-B9FA-EE41-BE32-D386A219AE08}" type="datetime1">
              <a:rPr kumimoji="1" lang="zh-CN" altLang="en-US" smtClean="0"/>
              <a:t>2018/11/24</a:t>
            </a:fld>
            <a:endParaRPr kumimoji="1" lang="zh-CN" altLang="en-US"/>
          </a:p>
        </p:txBody>
      </p:sp>
    </p:spTree>
    <p:extLst>
      <p:ext uri="{BB962C8B-B14F-4D97-AF65-F5344CB8AC3E}">
        <p14:creationId xmlns:p14="http://schemas.microsoft.com/office/powerpoint/2010/main" val="469251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9428370D-7D64-0A46-88AC-A1DAE3E4FFC5}"/>
              </a:ext>
            </a:extLst>
          </p:cNvPr>
          <p:cNvSpPr>
            <a:spLocks noGrp="1"/>
          </p:cNvSpPr>
          <p:nvPr>
            <p:ph type="dt" idx="1"/>
          </p:nvPr>
        </p:nvSpPr>
        <p:spPr/>
        <p:txBody>
          <a:bodyPr/>
          <a:lstStyle/>
          <a:p>
            <a:fld id="{913C65E4-EBB3-D84D-A60A-72C44A9624C3}" type="datetime1">
              <a:rPr kumimoji="1" lang="zh-CN" altLang="en-US" smtClean="0"/>
              <a:t>2018/11/24</a:t>
            </a:fld>
            <a:endParaRPr kumimoji="1" lang="zh-CN" altLang="en-US"/>
          </a:p>
        </p:txBody>
      </p:sp>
    </p:spTree>
    <p:extLst>
      <p:ext uri="{BB962C8B-B14F-4D97-AF65-F5344CB8AC3E}">
        <p14:creationId xmlns:p14="http://schemas.microsoft.com/office/powerpoint/2010/main" val="429112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733c77e7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733c77e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506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700E6BF5-061D-134F-9B20-58987B5E360E}"/>
              </a:ext>
            </a:extLst>
          </p:cNvPr>
          <p:cNvSpPr>
            <a:spLocks noGrp="1"/>
          </p:cNvSpPr>
          <p:nvPr>
            <p:ph type="dt" idx="1"/>
          </p:nvPr>
        </p:nvSpPr>
        <p:spPr/>
        <p:txBody>
          <a:bodyPr/>
          <a:lstStyle/>
          <a:p>
            <a:fld id="{5EE9E55D-F4F7-B340-8832-C28C453AFE3B}" type="datetime1">
              <a:rPr kumimoji="1" lang="zh-CN" altLang="en-US" smtClean="0"/>
              <a:t>2018/11/24</a:t>
            </a:fld>
            <a:endParaRPr kumimoji="1" lang="zh-CN" altLang="en-US"/>
          </a:p>
        </p:txBody>
      </p:sp>
    </p:spTree>
    <p:extLst>
      <p:ext uri="{BB962C8B-B14F-4D97-AF65-F5344CB8AC3E}">
        <p14:creationId xmlns:p14="http://schemas.microsoft.com/office/powerpoint/2010/main" val="2230446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00B75489-4B49-1040-926F-60EDF786F594}"/>
              </a:ext>
            </a:extLst>
          </p:cNvPr>
          <p:cNvSpPr>
            <a:spLocks noGrp="1"/>
          </p:cNvSpPr>
          <p:nvPr>
            <p:ph type="dt" idx="1"/>
          </p:nvPr>
        </p:nvSpPr>
        <p:spPr/>
        <p:txBody>
          <a:bodyPr/>
          <a:lstStyle/>
          <a:p>
            <a:fld id="{EE351642-FCAD-484E-AA6B-AA7C1F62C388}" type="datetime1">
              <a:rPr kumimoji="1" lang="zh-CN" altLang="en-US" smtClean="0"/>
              <a:t>2018/11/24</a:t>
            </a:fld>
            <a:endParaRPr kumimoji="1" lang="zh-CN" altLang="en-US"/>
          </a:p>
        </p:txBody>
      </p:sp>
    </p:spTree>
    <p:extLst>
      <p:ext uri="{BB962C8B-B14F-4D97-AF65-F5344CB8AC3E}">
        <p14:creationId xmlns:p14="http://schemas.microsoft.com/office/powerpoint/2010/main" val="569000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0CB1F89C-6CD4-6449-9EBA-9A35418CBD56}"/>
              </a:ext>
            </a:extLst>
          </p:cNvPr>
          <p:cNvSpPr>
            <a:spLocks noGrp="1"/>
          </p:cNvSpPr>
          <p:nvPr>
            <p:ph type="dt" idx="1"/>
          </p:nvPr>
        </p:nvSpPr>
        <p:spPr/>
        <p:txBody>
          <a:bodyPr/>
          <a:lstStyle/>
          <a:p>
            <a:fld id="{4D92E305-2683-6D44-9C18-18E5352004FD}" type="datetime1">
              <a:rPr kumimoji="1" lang="zh-CN" altLang="en-US" smtClean="0"/>
              <a:t>2018/11/24</a:t>
            </a:fld>
            <a:endParaRPr kumimoji="1" lang="zh-CN" altLang="en-US"/>
          </a:p>
        </p:txBody>
      </p:sp>
    </p:spTree>
    <p:extLst>
      <p:ext uri="{BB962C8B-B14F-4D97-AF65-F5344CB8AC3E}">
        <p14:creationId xmlns:p14="http://schemas.microsoft.com/office/powerpoint/2010/main" val="2310511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8FDB30D3-1A42-2C4A-AB54-97C1E032ED5B}"/>
              </a:ext>
            </a:extLst>
          </p:cNvPr>
          <p:cNvSpPr>
            <a:spLocks noGrp="1"/>
          </p:cNvSpPr>
          <p:nvPr>
            <p:ph type="dt" idx="1"/>
          </p:nvPr>
        </p:nvSpPr>
        <p:spPr/>
        <p:txBody>
          <a:bodyPr/>
          <a:lstStyle/>
          <a:p>
            <a:fld id="{F9D239B6-38EE-2D4F-8B45-18F5D4AFE2DA}" type="datetime1">
              <a:rPr kumimoji="1" lang="zh-CN" altLang="en-US" smtClean="0"/>
              <a:t>2018/11/24</a:t>
            </a:fld>
            <a:endParaRPr kumimoji="1" lang="zh-CN" altLang="en-US"/>
          </a:p>
        </p:txBody>
      </p:sp>
    </p:spTree>
    <p:extLst>
      <p:ext uri="{BB962C8B-B14F-4D97-AF65-F5344CB8AC3E}">
        <p14:creationId xmlns:p14="http://schemas.microsoft.com/office/powerpoint/2010/main" val="2261552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日期占位符 1">
            <a:extLst>
              <a:ext uri="{FF2B5EF4-FFF2-40B4-BE49-F238E27FC236}">
                <a16:creationId xmlns:a16="http://schemas.microsoft.com/office/drawing/2014/main" id="{786421C6-F264-9749-BD86-36E08A263F92}"/>
              </a:ext>
            </a:extLst>
          </p:cNvPr>
          <p:cNvSpPr>
            <a:spLocks noGrp="1"/>
          </p:cNvSpPr>
          <p:nvPr>
            <p:ph type="dt" idx="1"/>
          </p:nvPr>
        </p:nvSpPr>
        <p:spPr/>
        <p:txBody>
          <a:bodyPr/>
          <a:lstStyle/>
          <a:p>
            <a:fld id="{FCAFA305-0651-DE4C-B3BE-9C4DFED9B3B9}" type="datetime1">
              <a:rPr kumimoji="1" lang="zh-CN" altLang="en-US" smtClean="0"/>
              <a:t>2018/11/24</a:t>
            </a:fld>
            <a:endParaRPr kumimoji="1" lang="zh-CN" altLang="en-US"/>
          </a:p>
        </p:txBody>
      </p:sp>
    </p:spTree>
    <p:extLst>
      <p:ext uri="{BB962C8B-B14F-4D97-AF65-F5344CB8AC3E}">
        <p14:creationId xmlns:p14="http://schemas.microsoft.com/office/powerpoint/2010/main" val="3124067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Given an ensemble of images of a textured surface, our nonlinear, generative model explicitly represents the multifactor interaction implicit in the detailed appearance of the surface under varying photometric angles, including lo- </a:t>
            </a:r>
            <a:r>
              <a:rPr lang="en" altLang="zh-CN" sz="1200" kern="1200" dirty="0" err="1">
                <a:solidFill>
                  <a:schemeClr val="tx1"/>
                </a:solidFill>
                <a:effectLst/>
                <a:latin typeface="+mn-lt"/>
                <a:ea typeface="+mn-ea"/>
                <a:cs typeface="+mn-cs"/>
              </a:rPr>
              <a:t>cal</a:t>
            </a:r>
            <a:r>
              <a:rPr lang="en" altLang="zh-CN" sz="1200" kern="1200" dirty="0">
                <a:solidFill>
                  <a:schemeClr val="tx1"/>
                </a:solidFill>
                <a:effectLst/>
                <a:latin typeface="+mn-lt"/>
                <a:ea typeface="+mn-ea"/>
                <a:cs typeface="+mn-cs"/>
              </a:rPr>
              <a:t> (per-</a:t>
            </a:r>
            <a:r>
              <a:rPr lang="en" altLang="zh-CN" sz="1200" kern="1200" dirty="0" err="1">
                <a:solidFill>
                  <a:schemeClr val="tx1"/>
                </a:solidFill>
                <a:effectLst/>
                <a:latin typeface="+mn-lt"/>
                <a:ea typeface="+mn-ea"/>
                <a:cs typeface="+mn-cs"/>
              </a:rPr>
              <a:t>texel</a:t>
            </a:r>
            <a:r>
              <a:rPr lang="en" altLang="zh-CN" sz="1200" kern="1200" dirty="0">
                <a:solidFill>
                  <a:schemeClr val="tx1"/>
                </a:solidFill>
                <a:effectLst/>
                <a:latin typeface="+mn-lt"/>
                <a:ea typeface="+mn-ea"/>
                <a:cs typeface="+mn-cs"/>
              </a:rPr>
              <a:t>) reflectance, complex </a:t>
            </a:r>
            <a:r>
              <a:rPr lang="en" altLang="zh-CN" sz="1200" kern="1200" dirty="0" err="1">
                <a:solidFill>
                  <a:schemeClr val="tx1"/>
                </a:solidFill>
                <a:effectLst/>
                <a:latin typeface="+mn-lt"/>
                <a:ea typeface="+mn-ea"/>
                <a:cs typeface="+mn-cs"/>
              </a:rPr>
              <a:t>mesostructural</a:t>
            </a:r>
            <a:r>
              <a:rPr lang="en" altLang="zh-CN" sz="1200" kern="1200" dirty="0">
                <a:solidFill>
                  <a:schemeClr val="tx1"/>
                </a:solidFill>
                <a:effectLst/>
                <a:latin typeface="+mn-lt"/>
                <a:ea typeface="+mn-ea"/>
                <a:cs typeface="+mn-cs"/>
              </a:rPr>
              <a:t> self-occlusion, interreflection and self-shadowing, and other BTF-relevant </a:t>
            </a:r>
            <a:r>
              <a:rPr lang="en" altLang="zh-CN" sz="1200" kern="1200" dirty="0" err="1">
                <a:solidFill>
                  <a:schemeClr val="tx1"/>
                </a:solidFill>
                <a:effectLst/>
                <a:latin typeface="+mn-lt"/>
                <a:ea typeface="+mn-ea"/>
                <a:cs typeface="+mn-cs"/>
              </a:rPr>
              <a:t>phe</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nomena</a:t>
            </a:r>
            <a:r>
              <a:rPr lang="en" altLang="zh-CN" sz="1200" kern="1200" dirty="0">
                <a:solidFill>
                  <a:schemeClr val="tx1"/>
                </a:solidFill>
                <a:effectLst/>
                <a:latin typeface="+mn-lt"/>
                <a:ea typeface="+mn-ea"/>
                <a:cs typeface="+mn-cs"/>
              </a:rPr>
              <a:t>. </a:t>
            </a:r>
            <a:endParaRPr lang="en" altLang="zh-CN" dirty="0"/>
          </a:p>
          <a:p>
            <a:pPr marL="0" lvl="0" indent="0" algn="l" rtl="0">
              <a:spcBef>
                <a:spcPts val="0"/>
              </a:spcBef>
              <a:spcAft>
                <a:spcPts val="0"/>
              </a:spcAft>
              <a:buNone/>
            </a:pPr>
            <a:endParaRPr dirty="0"/>
          </a:p>
        </p:txBody>
      </p:sp>
      <p:sp>
        <p:nvSpPr>
          <p:cNvPr id="2" name="日期占位符 1">
            <a:extLst>
              <a:ext uri="{FF2B5EF4-FFF2-40B4-BE49-F238E27FC236}">
                <a16:creationId xmlns:a16="http://schemas.microsoft.com/office/drawing/2014/main" id="{2C910220-3C9E-0443-9508-A25631D7ACC7}"/>
              </a:ext>
            </a:extLst>
          </p:cNvPr>
          <p:cNvSpPr>
            <a:spLocks noGrp="1"/>
          </p:cNvSpPr>
          <p:nvPr>
            <p:ph type="dt" idx="1"/>
          </p:nvPr>
        </p:nvSpPr>
        <p:spPr/>
        <p:txBody>
          <a:bodyPr/>
          <a:lstStyle/>
          <a:p>
            <a:fld id="{236AD19A-EB4C-4C4D-B47A-EB96AB276768}" type="datetime1">
              <a:rPr kumimoji="1" lang="zh-CN" altLang="en-US" smtClean="0"/>
              <a:t>2018/11/24</a:t>
            </a:fld>
            <a:endParaRPr kumimoji="1" lang="zh-CN" altLang="en-US"/>
          </a:p>
        </p:txBody>
      </p:sp>
    </p:spTree>
    <p:extLst>
      <p:ext uri="{BB962C8B-B14F-4D97-AF65-F5344CB8AC3E}">
        <p14:creationId xmlns:p14="http://schemas.microsoft.com/office/powerpoint/2010/main" val="2958283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日期占位符 1">
            <a:extLst>
              <a:ext uri="{FF2B5EF4-FFF2-40B4-BE49-F238E27FC236}">
                <a16:creationId xmlns:a16="http://schemas.microsoft.com/office/drawing/2014/main" id="{72F789B6-629B-C147-A130-C1923B2703B0}"/>
              </a:ext>
            </a:extLst>
          </p:cNvPr>
          <p:cNvSpPr>
            <a:spLocks noGrp="1"/>
          </p:cNvSpPr>
          <p:nvPr>
            <p:ph type="dt" idx="1"/>
          </p:nvPr>
        </p:nvSpPr>
        <p:spPr/>
        <p:txBody>
          <a:bodyPr/>
          <a:lstStyle/>
          <a:p>
            <a:fld id="{D41CA56C-9332-FE47-B99A-927DEF588E66}" type="datetime1">
              <a:rPr kumimoji="1" lang="zh-CN" altLang="en-US" smtClean="0"/>
              <a:t>2018/11/24</a:t>
            </a:fld>
            <a:endParaRPr kumimoji="1" lang="zh-CN" altLang="en-US"/>
          </a:p>
        </p:txBody>
      </p:sp>
    </p:spTree>
    <p:extLst>
      <p:ext uri="{BB962C8B-B14F-4D97-AF65-F5344CB8AC3E}">
        <p14:creationId xmlns:p14="http://schemas.microsoft.com/office/powerpoint/2010/main" val="1050981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 matrix D ∈ IRI1 ×I2 is a two-mode mathematical object with two associated vector spaces, a row space and a column space. The SVD orthogonalizes these two spaces and decomposes the matrix as D = U1SUT2 , the product of an orthogonal column-space represented by the left matrix U1 ∈ IRI1 ×J1 , a diagonal singular value matrix S ∈ IRJ1 ×J2 , and an orthogonal row space represented by the right matrix U2 ∈ IRI2 ×J2 . </a:t>
            </a:r>
            <a:endParaRPr lang="en" altLang="zh-CN" dirty="0"/>
          </a:p>
          <a:p>
            <a:pPr marL="0" lvl="0" indent="0" algn="l" rtl="0">
              <a:spcBef>
                <a:spcPts val="0"/>
              </a:spcBef>
              <a:spcAft>
                <a:spcPts val="0"/>
              </a:spcAft>
              <a:buNone/>
            </a:pPr>
            <a:endParaRPr dirty="0"/>
          </a:p>
        </p:txBody>
      </p:sp>
      <p:sp>
        <p:nvSpPr>
          <p:cNvPr id="2" name="日期占位符 1">
            <a:extLst>
              <a:ext uri="{FF2B5EF4-FFF2-40B4-BE49-F238E27FC236}">
                <a16:creationId xmlns:a16="http://schemas.microsoft.com/office/drawing/2014/main" id="{AC7E3FFF-39AA-0447-8D2A-A6DE43E7F5F7}"/>
              </a:ext>
            </a:extLst>
          </p:cNvPr>
          <p:cNvSpPr>
            <a:spLocks noGrp="1"/>
          </p:cNvSpPr>
          <p:nvPr>
            <p:ph type="dt" idx="1"/>
          </p:nvPr>
        </p:nvSpPr>
        <p:spPr/>
        <p:txBody>
          <a:bodyPr/>
          <a:lstStyle/>
          <a:p>
            <a:fld id="{A31E7C54-3A94-CF47-BFE5-BE1A9E5D70CE}" type="datetime1">
              <a:rPr kumimoji="1" lang="zh-CN" altLang="en-US" smtClean="0"/>
              <a:t>2018/11/24</a:t>
            </a:fld>
            <a:endParaRPr kumimoji="1" lang="zh-CN" altLang="en-US"/>
          </a:p>
        </p:txBody>
      </p:sp>
    </p:spTree>
    <p:extLst>
      <p:ext uri="{BB962C8B-B14F-4D97-AF65-F5344CB8AC3E}">
        <p14:creationId xmlns:p14="http://schemas.microsoft.com/office/powerpoint/2010/main" val="3723295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日期占位符 1">
            <a:extLst>
              <a:ext uri="{FF2B5EF4-FFF2-40B4-BE49-F238E27FC236}">
                <a16:creationId xmlns:a16="http://schemas.microsoft.com/office/drawing/2014/main" id="{FB129F4C-A6D2-0F47-BABE-E48E1C2CA9DD}"/>
              </a:ext>
            </a:extLst>
          </p:cNvPr>
          <p:cNvSpPr>
            <a:spLocks noGrp="1"/>
          </p:cNvSpPr>
          <p:nvPr>
            <p:ph type="dt" idx="1"/>
          </p:nvPr>
        </p:nvSpPr>
        <p:spPr/>
        <p:txBody>
          <a:bodyPr/>
          <a:lstStyle/>
          <a:p>
            <a:fld id="{9422E368-CD42-1D44-9238-A829F31E3C2C}" type="datetime1">
              <a:rPr kumimoji="1" lang="zh-CN" altLang="en-US" smtClean="0"/>
              <a:t>2018/11/24</a:t>
            </a:fld>
            <a:endParaRPr kumimoji="1" lang="zh-CN" altLang="en-US"/>
          </a:p>
        </p:txBody>
      </p:sp>
    </p:spTree>
    <p:extLst>
      <p:ext uri="{BB962C8B-B14F-4D97-AF65-F5344CB8AC3E}">
        <p14:creationId xmlns:p14="http://schemas.microsoft.com/office/powerpoint/2010/main" val="253326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日期占位符 1">
            <a:extLst>
              <a:ext uri="{FF2B5EF4-FFF2-40B4-BE49-F238E27FC236}">
                <a16:creationId xmlns:a16="http://schemas.microsoft.com/office/drawing/2014/main" id="{F1EB99FD-63D0-D442-943A-2079CD2555A7}"/>
              </a:ext>
            </a:extLst>
          </p:cNvPr>
          <p:cNvSpPr>
            <a:spLocks noGrp="1"/>
          </p:cNvSpPr>
          <p:nvPr>
            <p:ph type="dt" idx="1"/>
          </p:nvPr>
        </p:nvSpPr>
        <p:spPr/>
        <p:txBody>
          <a:bodyPr/>
          <a:lstStyle/>
          <a:p>
            <a:fld id="{DA83A565-003E-2343-ADE1-1357B00034A5}" type="datetime1">
              <a:rPr kumimoji="1" lang="zh-CN" altLang="en-US" smtClean="0"/>
              <a:t>2018/11/24</a:t>
            </a:fld>
            <a:endParaRPr kumimoji="1" lang="zh-CN" altLang="en-US"/>
          </a:p>
        </p:txBody>
      </p:sp>
    </p:spTree>
    <p:extLst>
      <p:ext uri="{BB962C8B-B14F-4D97-AF65-F5344CB8AC3E}">
        <p14:creationId xmlns:p14="http://schemas.microsoft.com/office/powerpoint/2010/main" val="173465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733c77e7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733c77e7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829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日期占位符 1">
            <a:extLst>
              <a:ext uri="{FF2B5EF4-FFF2-40B4-BE49-F238E27FC236}">
                <a16:creationId xmlns:a16="http://schemas.microsoft.com/office/drawing/2014/main" id="{68E0BB54-BC8B-4945-8078-3CF8D3F34814}"/>
              </a:ext>
            </a:extLst>
          </p:cNvPr>
          <p:cNvSpPr>
            <a:spLocks noGrp="1"/>
          </p:cNvSpPr>
          <p:nvPr>
            <p:ph type="dt" idx="1"/>
          </p:nvPr>
        </p:nvSpPr>
        <p:spPr/>
        <p:txBody>
          <a:bodyPr/>
          <a:lstStyle/>
          <a:p>
            <a:fld id="{8E117832-2CD2-074B-AAC6-6E0DF7F0AC42}" type="datetime1">
              <a:rPr kumimoji="1" lang="zh-CN" altLang="en-US" smtClean="0"/>
              <a:t>2018/11/24</a:t>
            </a:fld>
            <a:endParaRPr kumimoji="1" lang="zh-CN" altLang="en-US"/>
          </a:p>
        </p:txBody>
      </p:sp>
    </p:spTree>
    <p:extLst>
      <p:ext uri="{BB962C8B-B14F-4D97-AF65-F5344CB8AC3E}">
        <p14:creationId xmlns:p14="http://schemas.microsoft.com/office/powerpoint/2010/main" val="396894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日期占位符 1">
            <a:extLst>
              <a:ext uri="{FF2B5EF4-FFF2-40B4-BE49-F238E27FC236}">
                <a16:creationId xmlns:a16="http://schemas.microsoft.com/office/drawing/2014/main" id="{882B99C6-C98E-9549-9D9D-CD63A16B7B8D}"/>
              </a:ext>
            </a:extLst>
          </p:cNvPr>
          <p:cNvSpPr>
            <a:spLocks noGrp="1"/>
          </p:cNvSpPr>
          <p:nvPr>
            <p:ph type="dt" idx="1"/>
          </p:nvPr>
        </p:nvSpPr>
        <p:spPr/>
        <p:txBody>
          <a:bodyPr/>
          <a:lstStyle/>
          <a:p>
            <a:fld id="{C72407AA-D16A-C14A-B2A4-7F116B468838}" type="datetime1">
              <a:rPr kumimoji="1" lang="zh-CN" altLang="en-US" smtClean="0"/>
              <a:t>2018/11/24</a:t>
            </a:fld>
            <a:endParaRPr kumimoji="1" lang="zh-CN" altLang="en-US"/>
          </a:p>
        </p:txBody>
      </p:sp>
    </p:spTree>
    <p:extLst>
      <p:ext uri="{BB962C8B-B14F-4D97-AF65-F5344CB8AC3E}">
        <p14:creationId xmlns:p14="http://schemas.microsoft.com/office/powerpoint/2010/main" val="2465453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日期占位符 1">
            <a:extLst>
              <a:ext uri="{FF2B5EF4-FFF2-40B4-BE49-F238E27FC236}">
                <a16:creationId xmlns:a16="http://schemas.microsoft.com/office/drawing/2014/main" id="{BB260798-2044-BA42-90CC-483AD7AF1D73}"/>
              </a:ext>
            </a:extLst>
          </p:cNvPr>
          <p:cNvSpPr>
            <a:spLocks noGrp="1"/>
          </p:cNvSpPr>
          <p:nvPr>
            <p:ph type="dt" idx="1"/>
          </p:nvPr>
        </p:nvSpPr>
        <p:spPr/>
        <p:txBody>
          <a:bodyPr/>
          <a:lstStyle/>
          <a:p>
            <a:fld id="{5C0D9AE5-A16E-9947-BAA1-FC000ABA22BC}" type="datetime1">
              <a:rPr kumimoji="1" lang="zh-CN" altLang="en-US" smtClean="0"/>
              <a:t>2018/11/24</a:t>
            </a:fld>
            <a:endParaRPr kumimoji="1" lang="zh-CN" altLang="en-US"/>
          </a:p>
        </p:txBody>
      </p:sp>
    </p:spTree>
    <p:extLst>
      <p:ext uri="{BB962C8B-B14F-4D97-AF65-F5344CB8AC3E}">
        <p14:creationId xmlns:p14="http://schemas.microsoft.com/office/powerpoint/2010/main" val="761294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457200">
              <a:spcAft>
                <a:spcPts val="2133"/>
              </a:spcAft>
              <a:buFontTx/>
              <a:buChar char="-"/>
            </a:pPr>
            <a:endParaRPr lang="en" altLang="zh-CN" dirty="0"/>
          </a:p>
          <a:p>
            <a:pPr marL="457200" indent="-457200">
              <a:spcAft>
                <a:spcPts val="2133"/>
              </a:spcAft>
              <a:buFontTx/>
              <a:buChar char="-"/>
            </a:pPr>
            <a:r>
              <a:rPr lang="en" altLang="zh-CN" dirty="0"/>
              <a:t>Thus, </a:t>
            </a:r>
            <a:r>
              <a:rPr lang="en" altLang="zh-CN" dirty="0" err="1"/>
              <a:t>TensorTextures</a:t>
            </a:r>
            <a:r>
              <a:rPr lang="en" altLang="zh-CN" dirty="0"/>
              <a:t> </a:t>
            </a:r>
            <a:r>
              <a:rPr lang="en" altLang="zh-CN" dirty="0" err="1"/>
              <a:t>transform“eigentextures”into</a:t>
            </a:r>
            <a:r>
              <a:rPr lang="en" altLang="zh-CN" dirty="0"/>
              <a:t> a </a:t>
            </a:r>
            <a:r>
              <a:rPr lang="en" altLang="zh-CN" dirty="0" err="1"/>
              <a:t>tensorial</a:t>
            </a:r>
            <a:r>
              <a:rPr lang="en" altLang="zh-CN" dirty="0"/>
              <a:t> representation of the variation and co-variation of modes, characterizing how viewing parameters and illumination parameters interact and multiplicatively modulate the appearance of a surface .</a:t>
            </a:r>
          </a:p>
        </p:txBody>
      </p:sp>
      <p:sp>
        <p:nvSpPr>
          <p:cNvPr id="2" name="日期占位符 1">
            <a:extLst>
              <a:ext uri="{FF2B5EF4-FFF2-40B4-BE49-F238E27FC236}">
                <a16:creationId xmlns:a16="http://schemas.microsoft.com/office/drawing/2014/main" id="{CDF23DB2-4F13-2541-862D-B184161BD863}"/>
              </a:ext>
            </a:extLst>
          </p:cNvPr>
          <p:cNvSpPr>
            <a:spLocks noGrp="1"/>
          </p:cNvSpPr>
          <p:nvPr>
            <p:ph type="dt" idx="1"/>
          </p:nvPr>
        </p:nvSpPr>
        <p:spPr/>
        <p:txBody>
          <a:bodyPr/>
          <a:lstStyle/>
          <a:p>
            <a:fld id="{10DD44F6-52CF-8040-A452-67A5A7F3D19C}" type="datetime1">
              <a:rPr kumimoji="1" lang="zh-CN" altLang="en-US" smtClean="0"/>
              <a:t>2018/11/24</a:t>
            </a:fld>
            <a:endParaRPr kumimoji="1" lang="zh-CN" altLang="en-US"/>
          </a:p>
        </p:txBody>
      </p:sp>
    </p:spTree>
    <p:extLst>
      <p:ext uri="{BB962C8B-B14F-4D97-AF65-F5344CB8AC3E}">
        <p14:creationId xmlns:p14="http://schemas.microsoft.com/office/powerpoint/2010/main" val="713578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457200">
              <a:spcAft>
                <a:spcPts val="2133"/>
              </a:spcAft>
              <a:buFontTx/>
              <a:buChar char="-"/>
            </a:pPr>
            <a:r>
              <a:rPr lang="en" altLang="zh-CN" dirty="0"/>
              <a:t>Thus, </a:t>
            </a:r>
            <a:r>
              <a:rPr lang="en" altLang="zh-CN" dirty="0" err="1"/>
              <a:t>TensorTextures</a:t>
            </a:r>
            <a:r>
              <a:rPr lang="en" altLang="zh-CN" dirty="0"/>
              <a:t> </a:t>
            </a:r>
            <a:r>
              <a:rPr lang="en" altLang="zh-CN" dirty="0" err="1"/>
              <a:t>transform“eigentextures”into</a:t>
            </a:r>
            <a:r>
              <a:rPr lang="en" altLang="zh-CN" dirty="0"/>
              <a:t> a </a:t>
            </a:r>
            <a:r>
              <a:rPr lang="en" altLang="zh-CN" dirty="0" err="1"/>
              <a:t>tensorial</a:t>
            </a:r>
            <a:r>
              <a:rPr lang="en" altLang="zh-CN" dirty="0"/>
              <a:t> representation of the variation and co-variation of modes, characterizing how viewing parameters and illumination parameters interact and multiplicatively modulate the appearance of a surface .</a:t>
            </a:r>
          </a:p>
        </p:txBody>
      </p:sp>
      <p:sp>
        <p:nvSpPr>
          <p:cNvPr id="2" name="日期占位符 1">
            <a:extLst>
              <a:ext uri="{FF2B5EF4-FFF2-40B4-BE49-F238E27FC236}">
                <a16:creationId xmlns:a16="http://schemas.microsoft.com/office/drawing/2014/main" id="{117687D1-73FF-3449-BD31-BF7230A07BF3}"/>
              </a:ext>
            </a:extLst>
          </p:cNvPr>
          <p:cNvSpPr>
            <a:spLocks noGrp="1"/>
          </p:cNvSpPr>
          <p:nvPr>
            <p:ph type="dt" idx="1"/>
          </p:nvPr>
        </p:nvSpPr>
        <p:spPr/>
        <p:txBody>
          <a:bodyPr/>
          <a:lstStyle/>
          <a:p>
            <a:fld id="{F048F4A1-FA55-234D-83C5-942871269B55}" type="datetime1">
              <a:rPr kumimoji="1" lang="zh-CN" altLang="en-US" smtClean="0"/>
              <a:t>2018/11/24</a:t>
            </a:fld>
            <a:endParaRPr kumimoji="1" lang="zh-CN" altLang="en-US"/>
          </a:p>
        </p:txBody>
      </p:sp>
    </p:spTree>
    <p:extLst>
      <p:ext uri="{BB962C8B-B14F-4D97-AF65-F5344CB8AC3E}">
        <p14:creationId xmlns:p14="http://schemas.microsoft.com/office/powerpoint/2010/main" val="13321560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457200">
              <a:spcAft>
                <a:spcPts val="2133"/>
              </a:spcAft>
              <a:buFontTx/>
              <a:buChar char="-"/>
            </a:pPr>
            <a:r>
              <a:rPr lang="en" altLang="zh-CN" dirty="0"/>
              <a:t>Thus, </a:t>
            </a:r>
            <a:r>
              <a:rPr lang="en" altLang="zh-CN" dirty="0" err="1"/>
              <a:t>TensorTextures</a:t>
            </a:r>
            <a:r>
              <a:rPr lang="en" altLang="zh-CN" dirty="0"/>
              <a:t> </a:t>
            </a:r>
            <a:r>
              <a:rPr lang="en" altLang="zh-CN" dirty="0" err="1"/>
              <a:t>transform“eigentextures”into</a:t>
            </a:r>
            <a:r>
              <a:rPr lang="en" altLang="zh-CN" dirty="0"/>
              <a:t> a </a:t>
            </a:r>
            <a:r>
              <a:rPr lang="en" altLang="zh-CN" dirty="0" err="1"/>
              <a:t>tensorial</a:t>
            </a:r>
            <a:r>
              <a:rPr lang="en" altLang="zh-CN" dirty="0"/>
              <a:t> representation of the variation and co-variation of modes, characterizing how viewing parameters and illumination parameters interact and multiplicatively modulate the appearance of a surface .</a:t>
            </a:r>
          </a:p>
        </p:txBody>
      </p:sp>
      <p:sp>
        <p:nvSpPr>
          <p:cNvPr id="2" name="日期占位符 1">
            <a:extLst>
              <a:ext uri="{FF2B5EF4-FFF2-40B4-BE49-F238E27FC236}">
                <a16:creationId xmlns:a16="http://schemas.microsoft.com/office/drawing/2014/main" id="{678128A2-5E8F-9D4D-A2B3-6417DAAA27DB}"/>
              </a:ext>
            </a:extLst>
          </p:cNvPr>
          <p:cNvSpPr>
            <a:spLocks noGrp="1"/>
          </p:cNvSpPr>
          <p:nvPr>
            <p:ph type="dt" idx="1"/>
          </p:nvPr>
        </p:nvSpPr>
        <p:spPr/>
        <p:txBody>
          <a:bodyPr/>
          <a:lstStyle/>
          <a:p>
            <a:fld id="{709B76D7-13DD-FF43-B8F4-C81154B64716}" type="datetime1">
              <a:rPr kumimoji="1" lang="zh-CN" altLang="en-US" smtClean="0"/>
              <a:t>2018/11/24</a:t>
            </a:fld>
            <a:endParaRPr kumimoji="1" lang="zh-CN" altLang="en-US"/>
          </a:p>
        </p:txBody>
      </p:sp>
    </p:spTree>
    <p:extLst>
      <p:ext uri="{BB962C8B-B14F-4D97-AF65-F5344CB8AC3E}">
        <p14:creationId xmlns:p14="http://schemas.microsoft.com/office/powerpoint/2010/main" val="2724359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33c77e7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33c77e7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457200">
              <a:spcAft>
                <a:spcPts val="2133"/>
              </a:spcAft>
              <a:buFontTx/>
              <a:buChar char="-"/>
            </a:pPr>
            <a:r>
              <a:rPr lang="en" altLang="zh-CN" dirty="0"/>
              <a:t>Thus, </a:t>
            </a:r>
            <a:r>
              <a:rPr lang="en" altLang="zh-CN" dirty="0" err="1"/>
              <a:t>TensorTextures</a:t>
            </a:r>
            <a:r>
              <a:rPr lang="en" altLang="zh-CN" dirty="0"/>
              <a:t> </a:t>
            </a:r>
            <a:r>
              <a:rPr lang="en" altLang="zh-CN" dirty="0" err="1"/>
              <a:t>transform“eigentextures”into</a:t>
            </a:r>
            <a:r>
              <a:rPr lang="en" altLang="zh-CN" dirty="0"/>
              <a:t> a </a:t>
            </a:r>
            <a:r>
              <a:rPr lang="en" altLang="zh-CN" dirty="0" err="1"/>
              <a:t>tensorial</a:t>
            </a:r>
            <a:r>
              <a:rPr lang="en" altLang="zh-CN" dirty="0"/>
              <a:t> representation of the variation and co-variation of modes, characterizing how viewing parameters and illumination parameters interact and multiplicatively modulate the appearance of a surface .</a:t>
            </a:r>
          </a:p>
        </p:txBody>
      </p:sp>
      <p:sp>
        <p:nvSpPr>
          <p:cNvPr id="2" name="日期占位符 1">
            <a:extLst>
              <a:ext uri="{FF2B5EF4-FFF2-40B4-BE49-F238E27FC236}">
                <a16:creationId xmlns:a16="http://schemas.microsoft.com/office/drawing/2014/main" id="{678128A2-5E8F-9D4D-A2B3-6417DAAA27DB}"/>
              </a:ext>
            </a:extLst>
          </p:cNvPr>
          <p:cNvSpPr>
            <a:spLocks noGrp="1"/>
          </p:cNvSpPr>
          <p:nvPr>
            <p:ph type="dt" idx="1"/>
          </p:nvPr>
        </p:nvSpPr>
        <p:spPr/>
        <p:txBody>
          <a:bodyPr/>
          <a:lstStyle/>
          <a:p>
            <a:fld id="{709B76D7-13DD-FF43-B8F4-C81154B64716}" type="datetime1">
              <a:rPr kumimoji="1" lang="zh-CN" altLang="en-US" smtClean="0"/>
              <a:t>2018/11/24</a:t>
            </a:fld>
            <a:endParaRPr kumimoji="1" lang="zh-CN" altLang="en-US"/>
          </a:p>
        </p:txBody>
      </p:sp>
    </p:spTree>
    <p:extLst>
      <p:ext uri="{BB962C8B-B14F-4D97-AF65-F5344CB8AC3E}">
        <p14:creationId xmlns:p14="http://schemas.microsoft.com/office/powerpoint/2010/main" val="15143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733c77e7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733c77e7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28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733c77e7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733c77e7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287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733c77e7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733c77e7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7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733c77e71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733c77e7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32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2F7E5-69EC-D34D-97F1-336C3222B2B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8D47984-38E4-5E41-B03F-BC74697F1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F68C335-DCBB-944E-8CAC-48D40BF915EE}"/>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E2586F53-9BF1-7043-8369-BCC0D98B0D3C}"/>
              </a:ext>
            </a:extLst>
          </p:cNvPr>
          <p:cNvSpPr>
            <a:spLocks noGrp="1"/>
          </p:cNvSpPr>
          <p:nvPr>
            <p:ph type="ftr" sz="quarter" idx="11"/>
          </p:nvPr>
        </p:nvSpPr>
        <p:spPr/>
        <p:txBody>
          <a:bodyPr/>
          <a:lstStyle/>
          <a:p>
            <a:r>
              <a:rPr kumimoji="1" lang="en" altLang="zh-CN"/>
              <a:t>jlkjnl</a:t>
            </a:r>
            <a:endParaRPr kumimoji="1" lang="zh-CN" altLang="en-US"/>
          </a:p>
        </p:txBody>
      </p:sp>
      <p:sp>
        <p:nvSpPr>
          <p:cNvPr id="6" name="灯片编号占位符 5">
            <a:extLst>
              <a:ext uri="{FF2B5EF4-FFF2-40B4-BE49-F238E27FC236}">
                <a16:creationId xmlns:a16="http://schemas.microsoft.com/office/drawing/2014/main" id="{0038D117-6C90-364F-B06B-1CC6279FDE3C}"/>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379390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25EA1-D27F-4447-B36D-A11F7AD65C1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18BE140-D2A5-2448-8DB5-ADA484119426}"/>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88207F5F-561A-BE45-AD8E-016ADF5E0C5A}"/>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A61E5917-F923-8A49-9770-14B7FF215553}"/>
              </a:ext>
            </a:extLst>
          </p:cNvPr>
          <p:cNvSpPr>
            <a:spLocks noGrp="1"/>
          </p:cNvSpPr>
          <p:nvPr>
            <p:ph type="ftr" sz="quarter" idx="11"/>
          </p:nvPr>
        </p:nvSpPr>
        <p:spPr/>
        <p:txBody>
          <a:bodyPr/>
          <a:lstStyle/>
          <a:p>
            <a:r>
              <a:rPr kumimoji="1" lang="en" altLang="zh-CN"/>
              <a:t>jlkjnl</a:t>
            </a:r>
            <a:endParaRPr kumimoji="1" lang="zh-CN" altLang="en-US"/>
          </a:p>
        </p:txBody>
      </p:sp>
      <p:sp>
        <p:nvSpPr>
          <p:cNvPr id="6" name="灯片编号占位符 5">
            <a:extLst>
              <a:ext uri="{FF2B5EF4-FFF2-40B4-BE49-F238E27FC236}">
                <a16:creationId xmlns:a16="http://schemas.microsoft.com/office/drawing/2014/main" id="{07F6267B-9614-3144-B797-610473633765}"/>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22702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B270F-964C-9841-88F2-4034299A5843}"/>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AE5DA60-3BE2-C241-82F3-AE220F97A4B6}"/>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D25D5B14-5756-E849-9FDE-35D0A902BD6D}"/>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EDB1DBDF-9AE4-5A4F-A99D-133A3C5C3BE3}"/>
              </a:ext>
            </a:extLst>
          </p:cNvPr>
          <p:cNvSpPr>
            <a:spLocks noGrp="1"/>
          </p:cNvSpPr>
          <p:nvPr>
            <p:ph type="ftr" sz="quarter" idx="11"/>
          </p:nvPr>
        </p:nvSpPr>
        <p:spPr/>
        <p:txBody>
          <a:bodyPr/>
          <a:lstStyle/>
          <a:p>
            <a:r>
              <a:rPr kumimoji="1" lang="en" altLang="zh-CN"/>
              <a:t>jlkjnl</a:t>
            </a:r>
            <a:endParaRPr kumimoji="1" lang="zh-CN" altLang="en-US"/>
          </a:p>
        </p:txBody>
      </p:sp>
      <p:sp>
        <p:nvSpPr>
          <p:cNvPr id="6" name="灯片编号占位符 5">
            <a:extLst>
              <a:ext uri="{FF2B5EF4-FFF2-40B4-BE49-F238E27FC236}">
                <a16:creationId xmlns:a16="http://schemas.microsoft.com/office/drawing/2014/main" id="{166DE617-E662-C441-84F6-A54183D7EEBA}"/>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3226230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18911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2754F-1A73-CE46-AA8C-2E171A788ED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F6ED9BD-B364-2C47-B81F-5EC492A25A6F}"/>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D22962AA-7E6B-D540-BC3B-80FA6421C68B}"/>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76EAD6DD-7929-AD43-80F7-4B8FDC1C4788}"/>
              </a:ext>
            </a:extLst>
          </p:cNvPr>
          <p:cNvSpPr>
            <a:spLocks noGrp="1"/>
          </p:cNvSpPr>
          <p:nvPr>
            <p:ph type="ftr" sz="quarter" idx="11"/>
          </p:nvPr>
        </p:nvSpPr>
        <p:spPr/>
        <p:txBody>
          <a:bodyPr/>
          <a:lstStyle/>
          <a:p>
            <a:r>
              <a:rPr kumimoji="1" lang="en" altLang="zh-CN"/>
              <a:t>jlkjnl</a:t>
            </a:r>
            <a:endParaRPr kumimoji="1" lang="zh-CN" altLang="en-US"/>
          </a:p>
        </p:txBody>
      </p:sp>
      <p:sp>
        <p:nvSpPr>
          <p:cNvPr id="6" name="灯片编号占位符 5">
            <a:extLst>
              <a:ext uri="{FF2B5EF4-FFF2-40B4-BE49-F238E27FC236}">
                <a16:creationId xmlns:a16="http://schemas.microsoft.com/office/drawing/2014/main" id="{0A9140A1-3F3D-C146-A01E-8F9906FFE78E}"/>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4104648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1AA50-5EBD-BD48-A56B-ADDD775555F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5E860CB-72DC-F242-B33E-8F276BC5CB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E0E3360-D5C2-B746-94EA-E5746B799F04}"/>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4682F073-2D53-3849-AF16-4C3DD7B544EB}"/>
              </a:ext>
            </a:extLst>
          </p:cNvPr>
          <p:cNvSpPr>
            <a:spLocks noGrp="1"/>
          </p:cNvSpPr>
          <p:nvPr>
            <p:ph type="ftr" sz="quarter" idx="11"/>
          </p:nvPr>
        </p:nvSpPr>
        <p:spPr/>
        <p:txBody>
          <a:bodyPr/>
          <a:lstStyle/>
          <a:p>
            <a:r>
              <a:rPr kumimoji="1" lang="en" altLang="zh-CN"/>
              <a:t>jlkjnl</a:t>
            </a:r>
            <a:endParaRPr kumimoji="1" lang="zh-CN" altLang="en-US"/>
          </a:p>
        </p:txBody>
      </p:sp>
      <p:sp>
        <p:nvSpPr>
          <p:cNvPr id="6" name="灯片编号占位符 5">
            <a:extLst>
              <a:ext uri="{FF2B5EF4-FFF2-40B4-BE49-F238E27FC236}">
                <a16:creationId xmlns:a16="http://schemas.microsoft.com/office/drawing/2014/main" id="{89296112-192B-F04A-AFC3-9DBCC3FD3734}"/>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3890978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176C2-31B6-3240-AC29-4136D4A0925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DB15F2F-3428-CF42-81CD-1B29ABE8BE08}"/>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1133856C-347B-CE46-9AFA-C9E920AB0F39}"/>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7369380-C1E6-2C47-811A-3296E2CDAE79}"/>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1A8FDF74-23EB-F146-B893-694BA7D6C9C3}"/>
              </a:ext>
            </a:extLst>
          </p:cNvPr>
          <p:cNvSpPr>
            <a:spLocks noGrp="1"/>
          </p:cNvSpPr>
          <p:nvPr>
            <p:ph type="ftr" sz="quarter" idx="11"/>
          </p:nvPr>
        </p:nvSpPr>
        <p:spPr/>
        <p:txBody>
          <a:bodyPr/>
          <a:lstStyle/>
          <a:p>
            <a:r>
              <a:rPr kumimoji="1" lang="en" altLang="zh-CN"/>
              <a:t>jlkjnl</a:t>
            </a:r>
            <a:endParaRPr kumimoji="1" lang="zh-CN" altLang="en-US"/>
          </a:p>
        </p:txBody>
      </p:sp>
      <p:sp>
        <p:nvSpPr>
          <p:cNvPr id="7" name="灯片编号占位符 6">
            <a:extLst>
              <a:ext uri="{FF2B5EF4-FFF2-40B4-BE49-F238E27FC236}">
                <a16:creationId xmlns:a16="http://schemas.microsoft.com/office/drawing/2014/main" id="{A4FAB762-1A8C-5647-9623-06BA3AA955ED}"/>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153101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CDEE4-C129-D54E-8471-3E03B47B347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06C5233-F8E6-074B-B298-F4909B355D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96B5AC86-2E50-2840-8427-D4BFFD3EFC16}"/>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B7A7D01A-5D9E-C840-916C-8165DA538E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1B5F112E-49CF-5342-8802-C1093D5B5362}"/>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1898E2DE-CA6C-1842-822E-2D2B0B638871}"/>
              </a:ext>
            </a:extLst>
          </p:cNvPr>
          <p:cNvSpPr>
            <a:spLocks noGrp="1"/>
          </p:cNvSpPr>
          <p:nvPr>
            <p:ph type="dt" sz="half" idx="10"/>
          </p:nvPr>
        </p:nvSpPr>
        <p:spPr/>
        <p:txBody>
          <a:bodyPr/>
          <a:lstStyle/>
          <a:p>
            <a:endParaRPr kumimoji="1" lang="zh-CN" altLang="en-US"/>
          </a:p>
        </p:txBody>
      </p:sp>
      <p:sp>
        <p:nvSpPr>
          <p:cNvPr id="8" name="页脚占位符 7">
            <a:extLst>
              <a:ext uri="{FF2B5EF4-FFF2-40B4-BE49-F238E27FC236}">
                <a16:creationId xmlns:a16="http://schemas.microsoft.com/office/drawing/2014/main" id="{ECCEA172-6F13-C642-BBAF-9745C77B8E98}"/>
              </a:ext>
            </a:extLst>
          </p:cNvPr>
          <p:cNvSpPr>
            <a:spLocks noGrp="1"/>
          </p:cNvSpPr>
          <p:nvPr>
            <p:ph type="ftr" sz="quarter" idx="11"/>
          </p:nvPr>
        </p:nvSpPr>
        <p:spPr/>
        <p:txBody>
          <a:bodyPr/>
          <a:lstStyle/>
          <a:p>
            <a:r>
              <a:rPr kumimoji="1" lang="en" altLang="zh-CN"/>
              <a:t>jlkjnl</a:t>
            </a:r>
            <a:endParaRPr kumimoji="1" lang="zh-CN" altLang="en-US"/>
          </a:p>
        </p:txBody>
      </p:sp>
      <p:sp>
        <p:nvSpPr>
          <p:cNvPr id="9" name="灯片编号占位符 8">
            <a:extLst>
              <a:ext uri="{FF2B5EF4-FFF2-40B4-BE49-F238E27FC236}">
                <a16:creationId xmlns:a16="http://schemas.microsoft.com/office/drawing/2014/main" id="{61551862-DF05-8F49-9A91-7056122610E0}"/>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2958781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6CD27-6D84-7C44-B932-C30E745B146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EBF35F1-4F2B-784D-B8FC-4AAF1A7BF272}"/>
              </a:ext>
            </a:extLst>
          </p:cNvPr>
          <p:cNvSpPr>
            <a:spLocks noGrp="1"/>
          </p:cNvSpPr>
          <p:nvPr>
            <p:ph type="dt" sz="half" idx="10"/>
          </p:nvPr>
        </p:nvSpPr>
        <p:spPr/>
        <p:txBody>
          <a:bodyPr/>
          <a:lstStyle/>
          <a:p>
            <a:endParaRPr kumimoji="1" lang="zh-CN" altLang="en-US"/>
          </a:p>
        </p:txBody>
      </p:sp>
      <p:sp>
        <p:nvSpPr>
          <p:cNvPr id="4" name="页脚占位符 3">
            <a:extLst>
              <a:ext uri="{FF2B5EF4-FFF2-40B4-BE49-F238E27FC236}">
                <a16:creationId xmlns:a16="http://schemas.microsoft.com/office/drawing/2014/main" id="{1F643E44-6260-A048-A515-A3C06F076BF5}"/>
              </a:ext>
            </a:extLst>
          </p:cNvPr>
          <p:cNvSpPr>
            <a:spLocks noGrp="1"/>
          </p:cNvSpPr>
          <p:nvPr>
            <p:ph type="ftr" sz="quarter" idx="11"/>
          </p:nvPr>
        </p:nvSpPr>
        <p:spPr/>
        <p:txBody>
          <a:bodyPr/>
          <a:lstStyle/>
          <a:p>
            <a:r>
              <a:rPr kumimoji="1" lang="en" altLang="zh-CN"/>
              <a:t>jlkjnl</a:t>
            </a:r>
            <a:endParaRPr kumimoji="1" lang="zh-CN" altLang="en-US"/>
          </a:p>
        </p:txBody>
      </p:sp>
      <p:sp>
        <p:nvSpPr>
          <p:cNvPr id="5" name="灯片编号占位符 4">
            <a:extLst>
              <a:ext uri="{FF2B5EF4-FFF2-40B4-BE49-F238E27FC236}">
                <a16:creationId xmlns:a16="http://schemas.microsoft.com/office/drawing/2014/main" id="{2D3B9EC4-344F-0A44-B9DB-5F182FB04FC9}"/>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869142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B1753A-D1E3-CB42-9BC8-CA3025C01F4C}"/>
              </a:ext>
            </a:extLst>
          </p:cNvPr>
          <p:cNvSpPr>
            <a:spLocks noGrp="1"/>
          </p:cNvSpPr>
          <p:nvPr>
            <p:ph type="dt" sz="half" idx="10"/>
          </p:nvPr>
        </p:nvSpPr>
        <p:spPr/>
        <p:txBody>
          <a:bodyPr/>
          <a:lstStyle/>
          <a:p>
            <a:endParaRPr kumimoji="1" lang="zh-CN" altLang="en-US"/>
          </a:p>
        </p:txBody>
      </p:sp>
      <p:sp>
        <p:nvSpPr>
          <p:cNvPr id="3" name="页脚占位符 2">
            <a:extLst>
              <a:ext uri="{FF2B5EF4-FFF2-40B4-BE49-F238E27FC236}">
                <a16:creationId xmlns:a16="http://schemas.microsoft.com/office/drawing/2014/main" id="{B795BB0F-A5B9-A947-A0AD-72ECBF5080C9}"/>
              </a:ext>
            </a:extLst>
          </p:cNvPr>
          <p:cNvSpPr>
            <a:spLocks noGrp="1"/>
          </p:cNvSpPr>
          <p:nvPr>
            <p:ph type="ftr" sz="quarter" idx="11"/>
          </p:nvPr>
        </p:nvSpPr>
        <p:spPr/>
        <p:txBody>
          <a:bodyPr/>
          <a:lstStyle/>
          <a:p>
            <a:r>
              <a:rPr kumimoji="1" lang="en" altLang="zh-CN"/>
              <a:t>jlkjnl</a:t>
            </a:r>
            <a:endParaRPr kumimoji="1" lang="zh-CN" altLang="en-US"/>
          </a:p>
        </p:txBody>
      </p:sp>
      <p:sp>
        <p:nvSpPr>
          <p:cNvPr id="4" name="灯片编号占位符 3">
            <a:extLst>
              <a:ext uri="{FF2B5EF4-FFF2-40B4-BE49-F238E27FC236}">
                <a16:creationId xmlns:a16="http://schemas.microsoft.com/office/drawing/2014/main" id="{489CBA2B-5BCD-064C-A931-C2EA94C24508}"/>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93602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20160-585F-274E-961D-865AE69343A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B429D3A-42D8-744D-83B7-9919A5DEE8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B669AC14-D789-4940-9AD7-03D939E6C2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7E0BA02-5EA6-154F-91C5-788CDD29C133}"/>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041CE559-A5A1-F34D-BA15-13BF931F3EF9}"/>
              </a:ext>
            </a:extLst>
          </p:cNvPr>
          <p:cNvSpPr>
            <a:spLocks noGrp="1"/>
          </p:cNvSpPr>
          <p:nvPr>
            <p:ph type="ftr" sz="quarter" idx="11"/>
          </p:nvPr>
        </p:nvSpPr>
        <p:spPr/>
        <p:txBody>
          <a:bodyPr/>
          <a:lstStyle/>
          <a:p>
            <a:r>
              <a:rPr kumimoji="1" lang="en" altLang="zh-CN"/>
              <a:t>jlkjnl</a:t>
            </a:r>
            <a:endParaRPr kumimoji="1" lang="zh-CN" altLang="en-US"/>
          </a:p>
        </p:txBody>
      </p:sp>
      <p:sp>
        <p:nvSpPr>
          <p:cNvPr id="7" name="灯片编号占位符 6">
            <a:extLst>
              <a:ext uri="{FF2B5EF4-FFF2-40B4-BE49-F238E27FC236}">
                <a16:creationId xmlns:a16="http://schemas.microsoft.com/office/drawing/2014/main" id="{05628941-706D-0243-B0F0-9027EFA0293C}"/>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106746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C3BE4-60F4-3746-B007-FE7416E30DB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7A8C523-DBC6-174D-A24E-895802673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981B7200-0E08-514A-8137-439F46CEEF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59B3FFBB-8BAA-7C4F-A6BA-EE1985337862}"/>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45F95A53-3163-3F4A-98C6-91EC3925F8BC}"/>
              </a:ext>
            </a:extLst>
          </p:cNvPr>
          <p:cNvSpPr>
            <a:spLocks noGrp="1"/>
          </p:cNvSpPr>
          <p:nvPr>
            <p:ph type="ftr" sz="quarter" idx="11"/>
          </p:nvPr>
        </p:nvSpPr>
        <p:spPr/>
        <p:txBody>
          <a:bodyPr/>
          <a:lstStyle/>
          <a:p>
            <a:r>
              <a:rPr kumimoji="1" lang="en" altLang="zh-CN"/>
              <a:t>jlkjnl</a:t>
            </a:r>
            <a:endParaRPr kumimoji="1" lang="zh-CN" altLang="en-US"/>
          </a:p>
        </p:txBody>
      </p:sp>
      <p:sp>
        <p:nvSpPr>
          <p:cNvPr id="7" name="灯片编号占位符 6">
            <a:extLst>
              <a:ext uri="{FF2B5EF4-FFF2-40B4-BE49-F238E27FC236}">
                <a16:creationId xmlns:a16="http://schemas.microsoft.com/office/drawing/2014/main" id="{02983D7F-C17C-E04A-9CD8-757E639B0CC4}"/>
              </a:ext>
            </a:extLst>
          </p:cNvPr>
          <p:cNvSpPr>
            <a:spLocks noGrp="1"/>
          </p:cNvSpPr>
          <p:nvPr>
            <p:ph type="sldNum" sz="quarter" idx="12"/>
          </p:nvPr>
        </p:nvSpPr>
        <p:spPr/>
        <p:txBody>
          <a:body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620053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47C1B1-E2DD-C14B-97EB-E8857D830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92D6A0C-EC72-E440-95FB-664CFE0B9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6029E88A-B836-694A-92B3-FE9DD60106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a:extLst>
              <a:ext uri="{FF2B5EF4-FFF2-40B4-BE49-F238E27FC236}">
                <a16:creationId xmlns:a16="http://schemas.microsoft.com/office/drawing/2014/main" id="{EC6FD1C4-B9FE-7347-A886-AE07A19D2F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 altLang="zh-CN"/>
              <a:t>jlkjnl</a:t>
            </a:r>
            <a:endParaRPr kumimoji="1" lang="zh-CN" altLang="en-US"/>
          </a:p>
        </p:txBody>
      </p:sp>
      <p:sp>
        <p:nvSpPr>
          <p:cNvPr id="6" name="灯片编号占位符 5">
            <a:extLst>
              <a:ext uri="{FF2B5EF4-FFF2-40B4-BE49-F238E27FC236}">
                <a16:creationId xmlns:a16="http://schemas.microsoft.com/office/drawing/2014/main" id="{08CB3825-D93F-FB4F-8DD6-206883F91D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629CDF-9577-AE4D-B299-47D6F8ADE10E}" type="slidenum">
              <a:rPr kumimoji="1" lang="zh-CN" altLang="en-US" smtClean="0"/>
              <a:t>‹#›</a:t>
            </a:fld>
            <a:endParaRPr kumimoji="1" lang="zh-CN" altLang="en-US"/>
          </a:p>
        </p:txBody>
      </p:sp>
    </p:spTree>
    <p:extLst>
      <p:ext uri="{BB962C8B-B14F-4D97-AF65-F5344CB8AC3E}">
        <p14:creationId xmlns:p14="http://schemas.microsoft.com/office/powerpoint/2010/main" val="1343254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QR_decomposition"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78.emf"/><Relationship Id="rId5" Type="http://schemas.openxmlformats.org/officeDocument/2006/relationships/oleObject" Target="../embeddings/oleObject1.bin"/><Relationship Id="rId4" Type="http://schemas.openxmlformats.org/officeDocument/2006/relationships/image" Target="../media/image300.png"/><Relationship Id="rId9"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emf"/><Relationship Id="rId18" Type="http://schemas.openxmlformats.org/officeDocument/2006/relationships/image" Target="../media/image82.emf"/><Relationship Id="rId3" Type="http://schemas.openxmlformats.org/officeDocument/2006/relationships/notesSlide" Target="../notesSlides/notesSlide43.xml"/><Relationship Id="rId7" Type="http://schemas.openxmlformats.org/officeDocument/2006/relationships/image" Target="../media/image76.png"/><Relationship Id="rId12" Type="http://schemas.openxmlformats.org/officeDocument/2006/relationships/oleObject" Target="../embeddings/oleObject4.bin"/><Relationship Id="rId17" Type="http://schemas.openxmlformats.org/officeDocument/2006/relationships/oleObject" Target="../embeddings/oleObject5.bin"/><Relationship Id="rId2" Type="http://schemas.openxmlformats.org/officeDocument/2006/relationships/slideLayout" Target="../slideLayouts/slideLayout12.xml"/><Relationship Id="rId16" Type="http://schemas.openxmlformats.org/officeDocument/2006/relationships/image" Target="../media/image85.png"/><Relationship Id="rId1" Type="http://schemas.openxmlformats.org/officeDocument/2006/relationships/vmlDrawing" Target="../drawings/vmlDrawing2.vml"/><Relationship Id="rId6" Type="http://schemas.openxmlformats.org/officeDocument/2006/relationships/image" Target="../media/image74.png"/><Relationship Id="rId11" Type="http://schemas.openxmlformats.org/officeDocument/2006/relationships/image" Target="../media/image80.emf"/><Relationship Id="rId5" Type="http://schemas.openxmlformats.org/officeDocument/2006/relationships/image" Target="../media/image78.emf"/><Relationship Id="rId15" Type="http://schemas.openxmlformats.org/officeDocument/2006/relationships/image" Target="../media/image84.png"/><Relationship Id="rId10" Type="http://schemas.openxmlformats.org/officeDocument/2006/relationships/oleObject" Target="../embeddings/oleObject3.bin"/><Relationship Id="rId4" Type="http://schemas.openxmlformats.org/officeDocument/2006/relationships/oleObject" Target="../embeddings/oleObject2.bin"/><Relationship Id="rId9" Type="http://schemas.openxmlformats.org/officeDocument/2006/relationships/image" Target="../media/image360.png"/><Relationship Id="rId14" Type="http://schemas.openxmlformats.org/officeDocument/2006/relationships/image" Target="../media/image83.png"/></Relationships>
</file>

<file path=ppt/slides/_rels/slide44.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notesSlide" Target="../notesSlides/notesSlide44.xml"/><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360.png"/><Relationship Id="rId11" Type="http://schemas.openxmlformats.org/officeDocument/2006/relationships/image" Target="../media/image86.emf"/><Relationship Id="rId5" Type="http://schemas.openxmlformats.org/officeDocument/2006/relationships/image" Target="../media/image78.emf"/><Relationship Id="rId10" Type="http://schemas.openxmlformats.org/officeDocument/2006/relationships/oleObject" Target="../embeddings/oleObject6.bin"/><Relationship Id="rId4" Type="http://schemas.openxmlformats.org/officeDocument/2006/relationships/oleObject" Target="../embeddings/oleObject2.bin"/><Relationship Id="rId9" Type="http://schemas.openxmlformats.org/officeDocument/2006/relationships/image" Target="../media/image410.png"/></Relationships>
</file>

<file path=ppt/slides/_rels/slide4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540.png"/><Relationship Id="rId7"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s://pdfs.semanticscholar.org/6d92/8a2f8fbf93812b03d077508dfa9c7dbda4d1.pdf"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hyperlink" Target="https://www.cs.tau.ac.il/~dcor/Graphics/cg-slides/3d_geometry_lesson2.pdf" TargetMode="External"/><Relationship Id="rId5" Type="http://schemas.openxmlformats.org/officeDocument/2006/relationships/hyperlink" Target="https://www.google.com.hk/search?safe=active&amp;biw=1220&amp;bih=738&amp;ei=Uf74W62hJcrYvgSXgamYDg&amp;q=svd+for+graphics&amp;oq=svd+for+&amp;gs_l=psy-ab.3..35i39l2j0i20i263j0l7.46.4126..5499...8.0..0.490.5002.4-11......0....1..gws-wiz.....6..0i67j0i131.4hKaXXRsPVw" TargetMode="External"/><Relationship Id="rId4" Type="http://schemas.openxmlformats.org/officeDocument/2006/relationships/hyperlink" Target="https://dl.acm.org/citation.cfm?id=101572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zh-CN"/>
              <a:t>PCA &amp; SVD</a:t>
            </a: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lgn="l">
              <a:spcBef>
                <a:spcPts val="0"/>
              </a:spcBef>
            </a:pPr>
            <a:r>
              <a:rPr lang="zh-CN"/>
              <a:t>									薛犇 吴润迪</a:t>
            </a:r>
            <a:endParaRPr/>
          </a:p>
        </p:txBody>
      </p:sp>
      <p:sp>
        <p:nvSpPr>
          <p:cNvPr id="3" name="灯片编号占位符 2">
            <a:extLst>
              <a:ext uri="{FF2B5EF4-FFF2-40B4-BE49-F238E27FC236}">
                <a16:creationId xmlns:a16="http://schemas.microsoft.com/office/drawing/2014/main" id="{16748730-DD85-F04D-AE12-EAD53DFA953B}"/>
              </a:ext>
            </a:extLst>
          </p:cNvPr>
          <p:cNvSpPr>
            <a:spLocks noGrp="1"/>
          </p:cNvSpPr>
          <p:nvPr>
            <p:ph type="sldNum" sz="quarter" idx="12"/>
          </p:nvPr>
        </p:nvSpPr>
        <p:spPr/>
        <p:txBody>
          <a:bodyPr/>
          <a:lstStyle/>
          <a:p>
            <a:fld id="{30629CDF-9577-AE4D-B299-47D6F8ADE10E}" type="slidenum">
              <a:rPr kumimoji="1" lang="zh-CN" altLang="en-US" smtClean="0"/>
              <a:t>1</a:t>
            </a:fld>
            <a:endParaRPr kumimoji="1" lang="zh-CN" altLang="en-US"/>
          </a:p>
        </p:txBody>
      </p:sp>
    </p:spTree>
    <p:extLst>
      <p:ext uri="{BB962C8B-B14F-4D97-AF65-F5344CB8AC3E}">
        <p14:creationId xmlns:p14="http://schemas.microsoft.com/office/powerpoint/2010/main" val="1454175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Singular Value Decomposition</a:t>
            </a:r>
            <a:endParaRPr>
              <a:solidFill>
                <a:srgbClr val="FF0000"/>
              </a:solidFill>
              <a:latin typeface="Times New Roman"/>
              <a:ea typeface="Times New Roman"/>
              <a:cs typeface="Times New Roman"/>
              <a:sym typeface="Times New Roman"/>
            </a:endParaRPr>
          </a:p>
          <a:p>
            <a:endParaRPr/>
          </a:p>
        </p:txBody>
      </p:sp>
      <p:sp>
        <p:nvSpPr>
          <p:cNvPr id="142" name="Google Shape;142;p22"/>
          <p:cNvSpPr txBox="1">
            <a:spLocks noGrp="1"/>
          </p:cNvSpPr>
          <p:nvPr>
            <p:ph type="body" idx="1"/>
          </p:nvPr>
        </p:nvSpPr>
        <p:spPr>
          <a:xfrm>
            <a:off x="415600" y="3697667"/>
            <a:ext cx="11360800" cy="23940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i="1">
                <a:latin typeface="Times New Roman"/>
                <a:ea typeface="Times New Roman"/>
                <a:cs typeface="Times New Roman"/>
                <a:sym typeface="Times New Roman"/>
              </a:rPr>
              <a:t>Σ</a:t>
            </a:r>
            <a:r>
              <a:rPr lang="zh-CN">
                <a:latin typeface="Times New Roman"/>
                <a:ea typeface="Times New Roman"/>
                <a:cs typeface="Times New Roman"/>
                <a:sym typeface="Times New Roman"/>
              </a:rPr>
              <a:t> is a matrix with values on diagonal that are </a:t>
            </a:r>
            <a:r>
              <a:rPr lang="zh-CN">
                <a:solidFill>
                  <a:srgbClr val="FF0000"/>
                </a:solidFill>
                <a:latin typeface="Times New Roman"/>
                <a:ea typeface="Times New Roman"/>
                <a:cs typeface="Times New Roman"/>
                <a:sym typeface="Times New Roman"/>
              </a:rPr>
              <a:t>real</a:t>
            </a:r>
            <a:r>
              <a:rPr lang="zh-CN">
                <a:latin typeface="Times New Roman"/>
                <a:ea typeface="Times New Roman"/>
                <a:cs typeface="Times New Roman"/>
                <a:sym typeface="Times New Roman"/>
              </a:rPr>
              <a:t> and </a:t>
            </a:r>
            <a:r>
              <a:rPr lang="zh-CN">
                <a:solidFill>
                  <a:srgbClr val="FF0000"/>
                </a:solidFill>
                <a:latin typeface="Times New Roman"/>
                <a:ea typeface="Times New Roman"/>
                <a:cs typeface="Times New Roman"/>
                <a:sym typeface="Times New Roman"/>
              </a:rPr>
              <a:t>nonnegative</a:t>
            </a:r>
            <a:endParaRPr>
              <a:solidFill>
                <a:srgbClr val="FF0000"/>
              </a:solidFill>
              <a:latin typeface="Times New Roman"/>
              <a:ea typeface="Times New Roman"/>
              <a:cs typeface="Times New Roman"/>
              <a:sym typeface="Times New Roman"/>
            </a:endParaRPr>
          </a:p>
          <a:p>
            <a:pPr>
              <a:buFont typeface="Times New Roman"/>
              <a:buChar char="●"/>
            </a:pPr>
            <a:r>
              <a:rPr lang="zh-CN" i="1">
                <a:latin typeface="Times New Roman"/>
                <a:ea typeface="Times New Roman"/>
                <a:cs typeface="Times New Roman"/>
                <a:sym typeface="Times New Roman"/>
              </a:rPr>
              <a:t>U</a:t>
            </a:r>
            <a:r>
              <a:rPr lang="zh-CN">
                <a:latin typeface="Times New Roman"/>
                <a:ea typeface="Times New Roman"/>
                <a:cs typeface="Times New Roman"/>
                <a:sym typeface="Times New Roman"/>
              </a:rPr>
              <a:t> and </a:t>
            </a:r>
            <a:r>
              <a:rPr lang="zh-CN" i="1">
                <a:latin typeface="Times New Roman"/>
                <a:ea typeface="Times New Roman"/>
                <a:cs typeface="Times New Roman"/>
                <a:sym typeface="Times New Roman"/>
              </a:rPr>
              <a:t>V</a:t>
            </a:r>
            <a:r>
              <a:rPr lang="zh-CN">
                <a:latin typeface="Times New Roman"/>
                <a:ea typeface="Times New Roman"/>
                <a:cs typeface="Times New Roman"/>
                <a:sym typeface="Times New Roman"/>
              </a:rPr>
              <a:t> are </a:t>
            </a:r>
            <a:r>
              <a:rPr lang="zh-CN">
                <a:solidFill>
                  <a:srgbClr val="FF0000"/>
                </a:solidFill>
                <a:latin typeface="Times New Roman"/>
                <a:ea typeface="Times New Roman"/>
                <a:cs typeface="Times New Roman"/>
                <a:sym typeface="Times New Roman"/>
              </a:rPr>
              <a:t>orthogona</a:t>
            </a:r>
            <a:r>
              <a:rPr lang="zh-CN">
                <a:latin typeface="Times New Roman"/>
                <a:ea typeface="Times New Roman"/>
                <a:cs typeface="Times New Roman"/>
                <a:sym typeface="Times New Roman"/>
              </a:rPr>
              <a:t>l matrices</a:t>
            </a:r>
            <a:endParaRPr>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SVD exists for any matrix of any dimension</a:t>
            </a:r>
            <a:endParaRPr>
              <a:latin typeface="Times New Roman"/>
              <a:ea typeface="Times New Roman"/>
              <a:cs typeface="Times New Roman"/>
              <a:sym typeface="Times New Roman"/>
            </a:endParaRPr>
          </a:p>
        </p:txBody>
      </p:sp>
      <p:pic>
        <p:nvPicPr>
          <p:cNvPr id="143" name="Google Shape;143;p22"/>
          <p:cNvPicPr preferRelativeResize="0"/>
          <p:nvPr/>
        </p:nvPicPr>
        <p:blipFill>
          <a:blip r:embed="rId3">
            <a:alphaModFix/>
          </a:blip>
          <a:stretch>
            <a:fillRect/>
          </a:stretch>
        </p:blipFill>
        <p:spPr>
          <a:xfrm>
            <a:off x="3416234" y="1603285"/>
            <a:ext cx="5992801" cy="1937700"/>
          </a:xfrm>
          <a:prstGeom prst="rect">
            <a:avLst/>
          </a:prstGeom>
          <a:noFill/>
          <a:ln>
            <a:noFill/>
          </a:ln>
        </p:spPr>
      </p:pic>
      <p:sp>
        <p:nvSpPr>
          <p:cNvPr id="2" name="灯片编号占位符 1">
            <a:extLst>
              <a:ext uri="{FF2B5EF4-FFF2-40B4-BE49-F238E27FC236}">
                <a16:creationId xmlns:a16="http://schemas.microsoft.com/office/drawing/2014/main" id="{F16AFF43-4404-9F45-B0BB-3F782C409345}"/>
              </a:ext>
            </a:extLst>
          </p:cNvPr>
          <p:cNvSpPr>
            <a:spLocks noGrp="1"/>
          </p:cNvSpPr>
          <p:nvPr>
            <p:ph type="sldNum" idx="12"/>
          </p:nvPr>
        </p:nvSpPr>
        <p:spPr/>
        <p:txBody>
          <a:bodyPr/>
          <a:lstStyle/>
          <a:p>
            <a:fld id="{00000000-1234-1234-1234-123412341234}" type="slidenum">
              <a:rPr lang="en-US" altLang="zh-CN" smtClean="0"/>
              <a:pPr/>
              <a:t>10</a:t>
            </a:fld>
            <a:endParaRPr lang="zh-CN" altLang="en-US"/>
          </a:p>
        </p:txBody>
      </p:sp>
    </p:spTree>
    <p:extLst>
      <p:ext uri="{BB962C8B-B14F-4D97-AF65-F5344CB8AC3E}">
        <p14:creationId xmlns:p14="http://schemas.microsoft.com/office/powerpoint/2010/main" val="101171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a:t>
            </a:r>
            <a:endParaRPr>
              <a:solidFill>
                <a:srgbClr val="FF0000"/>
              </a:solidFill>
              <a:latin typeface="Times New Roman"/>
              <a:ea typeface="Times New Roman"/>
              <a:cs typeface="Times New Roman"/>
              <a:sym typeface="Times New Roman"/>
            </a:endParaRPr>
          </a:p>
          <a:p>
            <a:endParaRPr/>
          </a:p>
        </p:txBody>
      </p:sp>
      <p:sp>
        <p:nvSpPr>
          <p:cNvPr id="149" name="Google Shape;149;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Solutions:</a:t>
            </a:r>
            <a:endParaRPr>
              <a:latin typeface="Times New Roman"/>
              <a:ea typeface="Times New Roman"/>
              <a:cs typeface="Times New Roman"/>
              <a:sym typeface="Times New Roman"/>
            </a:endParaRPr>
          </a:p>
          <a:p>
            <a:pPr lvl="2">
              <a:spcBef>
                <a:spcPts val="0"/>
              </a:spcBef>
              <a:buFont typeface="Times New Roman"/>
              <a:buChar char="■"/>
            </a:pPr>
            <a:r>
              <a:rPr lang="zh-CN">
                <a:latin typeface="Times New Roman"/>
                <a:ea typeface="Times New Roman"/>
                <a:cs typeface="Times New Roman"/>
                <a:sym typeface="Times New Roman"/>
              </a:rPr>
              <a:t>Golub Kahan</a:t>
            </a:r>
            <a:endParaRPr>
              <a:latin typeface="Times New Roman"/>
              <a:ea typeface="Times New Roman"/>
              <a:cs typeface="Times New Roman"/>
              <a:sym typeface="Times New Roman"/>
            </a:endParaRPr>
          </a:p>
          <a:p>
            <a:pPr lvl="2">
              <a:spcBef>
                <a:spcPts val="0"/>
              </a:spcBef>
              <a:buFont typeface="Times New Roman"/>
              <a:buChar char="■"/>
            </a:pPr>
            <a:r>
              <a:rPr lang="zh-CN">
                <a:latin typeface="Times New Roman"/>
                <a:ea typeface="Times New Roman"/>
                <a:cs typeface="Times New Roman"/>
                <a:sym typeface="Times New Roman"/>
              </a:rPr>
              <a:t>Jacobi Rotation</a:t>
            </a:r>
            <a:endParaRPr>
              <a:latin typeface="Times New Roman"/>
              <a:ea typeface="Times New Roman"/>
              <a:cs typeface="Times New Roman"/>
              <a:sym typeface="Times New Roman"/>
            </a:endParaRPr>
          </a:p>
        </p:txBody>
      </p:sp>
      <p:sp>
        <p:nvSpPr>
          <p:cNvPr id="2" name="灯片编号占位符 1">
            <a:extLst>
              <a:ext uri="{FF2B5EF4-FFF2-40B4-BE49-F238E27FC236}">
                <a16:creationId xmlns:a16="http://schemas.microsoft.com/office/drawing/2014/main" id="{841EF1CC-C9D3-694D-9D9C-EE70241D4788}"/>
              </a:ext>
            </a:extLst>
          </p:cNvPr>
          <p:cNvSpPr>
            <a:spLocks noGrp="1"/>
          </p:cNvSpPr>
          <p:nvPr>
            <p:ph type="sldNum" idx="12"/>
          </p:nvPr>
        </p:nvSpPr>
        <p:spPr/>
        <p:txBody>
          <a:bodyPr/>
          <a:lstStyle/>
          <a:p>
            <a:fld id="{00000000-1234-1234-1234-123412341234}" type="slidenum">
              <a:rPr lang="en-US" altLang="zh-CN" smtClean="0"/>
              <a:pPr/>
              <a:t>11</a:t>
            </a:fld>
            <a:endParaRPr lang="zh-CN" altLang="en-US"/>
          </a:p>
        </p:txBody>
      </p:sp>
    </p:spTree>
    <p:extLst>
      <p:ext uri="{BB962C8B-B14F-4D97-AF65-F5344CB8AC3E}">
        <p14:creationId xmlns:p14="http://schemas.microsoft.com/office/powerpoint/2010/main" val="413529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a:t>
            </a:r>
            <a:endParaRPr>
              <a:solidFill>
                <a:srgbClr val="FF0000"/>
              </a:solidFill>
              <a:latin typeface="Times New Roman"/>
              <a:ea typeface="Times New Roman"/>
              <a:cs typeface="Times New Roman"/>
              <a:sym typeface="Times New Roman"/>
            </a:endParaRPr>
          </a:p>
          <a:p>
            <a:endParaRPr/>
          </a:p>
        </p:txBody>
      </p:sp>
      <p:sp>
        <p:nvSpPr>
          <p:cNvPr id="155" name="Google Shape;155;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zh-CN">
                <a:latin typeface="Times New Roman"/>
                <a:ea typeface="Times New Roman"/>
                <a:cs typeface="Times New Roman"/>
                <a:sym typeface="Times New Roman"/>
              </a:rPr>
              <a:t>Pipeline:</a:t>
            </a:r>
            <a:endParaRPr>
              <a:latin typeface="Times New Roman"/>
              <a:ea typeface="Times New Roman"/>
              <a:cs typeface="Times New Roman"/>
              <a:sym typeface="Times New Roman"/>
            </a:endParaRPr>
          </a:p>
          <a:p>
            <a:pPr marL="1219170">
              <a:spcBef>
                <a:spcPts val="2133"/>
              </a:spcBef>
              <a:buFont typeface="Times New Roman"/>
              <a:buAutoNum type="arabicPeriod"/>
            </a:pPr>
            <a:r>
              <a:rPr lang="zh-CN">
                <a:solidFill>
                  <a:srgbClr val="FF0000"/>
                </a:solidFill>
                <a:latin typeface="Times New Roman"/>
                <a:ea typeface="Times New Roman"/>
                <a:cs typeface="Times New Roman"/>
                <a:sym typeface="Times New Roman"/>
              </a:rPr>
              <a:t>Householder</a:t>
            </a:r>
            <a:r>
              <a:rPr lang="zh-CN">
                <a:latin typeface="Times New Roman"/>
                <a:ea typeface="Times New Roman"/>
                <a:cs typeface="Times New Roman"/>
                <a:sym typeface="Times New Roman"/>
              </a:rPr>
              <a:t> transformation, convert it to a </a:t>
            </a:r>
            <a:r>
              <a:rPr lang="zh-CN">
                <a:solidFill>
                  <a:srgbClr val="FF0000"/>
                </a:solidFill>
                <a:latin typeface="Times New Roman"/>
                <a:ea typeface="Times New Roman"/>
                <a:cs typeface="Times New Roman"/>
                <a:sym typeface="Times New Roman"/>
              </a:rPr>
              <a:t>bidiagonal</a:t>
            </a:r>
            <a:r>
              <a:rPr lang="zh-CN">
                <a:latin typeface="Times New Roman"/>
                <a:ea typeface="Times New Roman"/>
                <a:cs typeface="Times New Roman"/>
                <a:sym typeface="Times New Roman"/>
              </a:rPr>
              <a:t> matrix</a:t>
            </a:r>
            <a:endParaRPr>
              <a:latin typeface="Times New Roman"/>
              <a:ea typeface="Times New Roman"/>
              <a:cs typeface="Times New Roman"/>
              <a:sym typeface="Times New Roman"/>
            </a:endParaRPr>
          </a:p>
          <a:p>
            <a:pPr marL="1219170">
              <a:buFont typeface="Times New Roman"/>
              <a:buAutoNum type="arabicPeriod"/>
            </a:pPr>
            <a:r>
              <a:rPr lang="zh-CN">
                <a:solidFill>
                  <a:srgbClr val="FF0000"/>
                </a:solidFill>
                <a:latin typeface="Times New Roman"/>
                <a:ea typeface="Times New Roman"/>
                <a:cs typeface="Times New Roman"/>
                <a:sym typeface="Times New Roman"/>
              </a:rPr>
              <a:t>QR algorithm</a:t>
            </a:r>
            <a:r>
              <a:rPr lang="zh-CN">
                <a:latin typeface="Times New Roman"/>
                <a:ea typeface="Times New Roman"/>
                <a:cs typeface="Times New Roman"/>
                <a:sym typeface="Times New Roman"/>
              </a:rPr>
              <a:t> to approximate the eigenvalue of this bidiagonal matrix</a:t>
            </a:r>
            <a:endParaRPr>
              <a:latin typeface="Times New Roman"/>
              <a:ea typeface="Times New Roman"/>
              <a:cs typeface="Times New Roman"/>
              <a:sym typeface="Times New Roman"/>
            </a:endParaRPr>
          </a:p>
          <a:p>
            <a:pPr marL="0" indent="0">
              <a:spcBef>
                <a:spcPts val="2133"/>
              </a:spcBef>
              <a:buNone/>
            </a:pPr>
            <a:endParaRPr sz="1600">
              <a:solidFill>
                <a:srgbClr val="434343"/>
              </a:solidFill>
              <a:highlight>
                <a:srgbClr val="FFFFFF"/>
              </a:highlight>
              <a:latin typeface="Times New Roman"/>
              <a:ea typeface="Times New Roman"/>
              <a:cs typeface="Times New Roman"/>
              <a:sym typeface="Times New Roman"/>
            </a:endParaRPr>
          </a:p>
          <a:p>
            <a:pPr marL="0" indent="0">
              <a:spcBef>
                <a:spcPts val="2133"/>
              </a:spcBef>
              <a:spcAft>
                <a:spcPts val="2133"/>
              </a:spcAft>
              <a:buNone/>
            </a:pPr>
            <a:endParaRPr sz="1600">
              <a:solidFill>
                <a:srgbClr val="434343"/>
              </a:solidFill>
              <a:latin typeface="Times New Roman"/>
              <a:ea typeface="Times New Roman"/>
              <a:cs typeface="Times New Roman"/>
              <a:sym typeface="Times New Roman"/>
            </a:endParaRPr>
          </a:p>
        </p:txBody>
      </p:sp>
      <p:pic>
        <p:nvPicPr>
          <p:cNvPr id="156" name="Google Shape;156;p24"/>
          <p:cNvPicPr preferRelativeResize="0"/>
          <p:nvPr/>
        </p:nvPicPr>
        <p:blipFill>
          <a:blip r:embed="rId3">
            <a:alphaModFix/>
          </a:blip>
          <a:stretch>
            <a:fillRect/>
          </a:stretch>
        </p:blipFill>
        <p:spPr>
          <a:xfrm>
            <a:off x="9178567" y="4138767"/>
            <a:ext cx="1730500" cy="1353567"/>
          </a:xfrm>
          <a:prstGeom prst="rect">
            <a:avLst/>
          </a:prstGeom>
          <a:noFill/>
          <a:ln>
            <a:noFill/>
          </a:ln>
        </p:spPr>
      </p:pic>
      <p:pic>
        <p:nvPicPr>
          <p:cNvPr id="157" name="Google Shape;157;p24"/>
          <p:cNvPicPr preferRelativeResize="0"/>
          <p:nvPr/>
        </p:nvPicPr>
        <p:blipFill>
          <a:blip r:embed="rId4">
            <a:alphaModFix/>
          </a:blip>
          <a:stretch>
            <a:fillRect/>
          </a:stretch>
        </p:blipFill>
        <p:spPr>
          <a:xfrm>
            <a:off x="7346834" y="4138767"/>
            <a:ext cx="1602053" cy="1353567"/>
          </a:xfrm>
          <a:prstGeom prst="rect">
            <a:avLst/>
          </a:prstGeom>
          <a:noFill/>
          <a:ln>
            <a:noFill/>
          </a:ln>
        </p:spPr>
      </p:pic>
      <p:sp>
        <p:nvSpPr>
          <p:cNvPr id="158" name="Google Shape;158;p24"/>
          <p:cNvSpPr txBox="1"/>
          <p:nvPr/>
        </p:nvSpPr>
        <p:spPr>
          <a:xfrm>
            <a:off x="1189300" y="4354341"/>
            <a:ext cx="6609200" cy="9224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chemeClr val="dk1"/>
              </a:buClr>
              <a:buSzPts val="1100"/>
            </a:pPr>
            <a:r>
              <a:rPr lang="en-US" altLang="zh-CN" sz="1600">
                <a:solidFill>
                  <a:srgbClr val="434343"/>
                </a:solidFill>
                <a:highlight>
                  <a:srgbClr val="FFFFFF"/>
                </a:highlight>
                <a:latin typeface="Times New Roman"/>
                <a:ea typeface="Times New Roman"/>
                <a:cs typeface="Times New Roman"/>
                <a:sym typeface="Times New Roman"/>
              </a:rPr>
              <a:t>a </a:t>
            </a:r>
            <a:r>
              <a:rPr lang="en-US" altLang="zh-CN" sz="1600" b="1">
                <a:solidFill>
                  <a:srgbClr val="434343"/>
                </a:solidFill>
                <a:highlight>
                  <a:srgbClr val="FFFFFF"/>
                </a:highlight>
                <a:latin typeface="Times New Roman"/>
                <a:ea typeface="Times New Roman"/>
                <a:cs typeface="Times New Roman"/>
                <a:sym typeface="Times New Roman"/>
              </a:rPr>
              <a:t>bidiagonal matrix</a:t>
            </a:r>
            <a:r>
              <a:rPr lang="zh-CN" altLang="en-US" sz="1600">
                <a:solidFill>
                  <a:srgbClr val="434343"/>
                </a:solidFill>
                <a:highlight>
                  <a:srgbClr val="FFFFFF"/>
                </a:highlight>
                <a:latin typeface="Times New Roman"/>
                <a:ea typeface="Times New Roman"/>
                <a:cs typeface="Times New Roman"/>
                <a:sym typeface="Times New Roman"/>
              </a:rPr>
              <a:t> </a:t>
            </a:r>
            <a:r>
              <a:rPr lang="en-US" altLang="zh-CN" sz="1600">
                <a:solidFill>
                  <a:srgbClr val="434343"/>
                </a:solidFill>
                <a:highlight>
                  <a:srgbClr val="FFFFFF"/>
                </a:highlight>
                <a:latin typeface="Times New Roman"/>
                <a:ea typeface="Times New Roman"/>
                <a:cs typeface="Times New Roman"/>
                <a:sym typeface="Times New Roman"/>
              </a:rPr>
              <a:t>is a matrix with non-zero entries along the main diagonal and </a:t>
            </a:r>
            <a:r>
              <a:rPr lang="en-US" altLang="zh-CN" sz="1600" i="1">
                <a:solidFill>
                  <a:srgbClr val="434343"/>
                </a:solidFill>
                <a:highlight>
                  <a:srgbClr val="FFFFFF"/>
                </a:highlight>
                <a:latin typeface="Times New Roman"/>
                <a:ea typeface="Times New Roman"/>
                <a:cs typeface="Times New Roman"/>
                <a:sym typeface="Times New Roman"/>
              </a:rPr>
              <a:t>either</a:t>
            </a:r>
            <a:r>
              <a:rPr lang="zh-CN" altLang="en-US" sz="1600">
                <a:solidFill>
                  <a:srgbClr val="434343"/>
                </a:solidFill>
                <a:highlight>
                  <a:srgbClr val="FFFFFF"/>
                </a:highlight>
                <a:latin typeface="Times New Roman"/>
                <a:ea typeface="Times New Roman"/>
                <a:cs typeface="Times New Roman"/>
                <a:sym typeface="Times New Roman"/>
              </a:rPr>
              <a:t> </a:t>
            </a:r>
            <a:r>
              <a:rPr lang="en-US" altLang="zh-CN" sz="1600">
                <a:solidFill>
                  <a:srgbClr val="434343"/>
                </a:solidFill>
                <a:highlight>
                  <a:srgbClr val="FFFFFF"/>
                </a:highlight>
                <a:latin typeface="Times New Roman"/>
                <a:ea typeface="Times New Roman"/>
                <a:cs typeface="Times New Roman"/>
                <a:sym typeface="Times New Roman"/>
              </a:rPr>
              <a:t>the diagonal above or the diagonal below</a:t>
            </a:r>
            <a:endParaRPr sz="2400"/>
          </a:p>
        </p:txBody>
      </p:sp>
      <p:sp>
        <p:nvSpPr>
          <p:cNvPr id="2" name="灯片编号占位符 1">
            <a:extLst>
              <a:ext uri="{FF2B5EF4-FFF2-40B4-BE49-F238E27FC236}">
                <a16:creationId xmlns:a16="http://schemas.microsoft.com/office/drawing/2014/main" id="{86C744E6-2801-8F48-8E09-E69E955BD6DC}"/>
              </a:ext>
            </a:extLst>
          </p:cNvPr>
          <p:cNvSpPr>
            <a:spLocks noGrp="1"/>
          </p:cNvSpPr>
          <p:nvPr>
            <p:ph type="sldNum" idx="12"/>
          </p:nvPr>
        </p:nvSpPr>
        <p:spPr/>
        <p:txBody>
          <a:bodyPr/>
          <a:lstStyle/>
          <a:p>
            <a:fld id="{00000000-1234-1234-1234-123412341234}" type="slidenum">
              <a:rPr lang="en-US" altLang="zh-CN" smtClean="0"/>
              <a:pPr/>
              <a:t>12</a:t>
            </a:fld>
            <a:endParaRPr lang="zh-CN" altLang="en-US"/>
          </a:p>
        </p:txBody>
      </p:sp>
    </p:spTree>
    <p:extLst>
      <p:ext uri="{BB962C8B-B14F-4D97-AF65-F5344CB8AC3E}">
        <p14:creationId xmlns:p14="http://schemas.microsoft.com/office/powerpoint/2010/main" val="104163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a:t>
            </a:r>
            <a:endParaRPr>
              <a:solidFill>
                <a:srgbClr val="FF0000"/>
              </a:solidFill>
              <a:latin typeface="Times New Roman"/>
              <a:ea typeface="Times New Roman"/>
              <a:cs typeface="Times New Roman"/>
              <a:sym typeface="Times New Roman"/>
            </a:endParaRPr>
          </a:p>
          <a:p>
            <a:endParaRPr/>
          </a:p>
        </p:txBody>
      </p:sp>
      <p:sp>
        <p:nvSpPr>
          <p:cNvPr id="164" name="Google Shape;164;p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A Householder matrix P:</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a:latin typeface="Times New Roman"/>
                <a:ea typeface="Times New Roman"/>
                <a:cs typeface="Times New Roman"/>
                <a:sym typeface="Times New Roman"/>
              </a:rPr>
              <a:t>Therefore:</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i="1">
                <a:latin typeface="Times New Roman"/>
                <a:ea typeface="Times New Roman"/>
                <a:cs typeface="Times New Roman"/>
                <a:sym typeface="Times New Roman"/>
              </a:rPr>
              <a:t>P </a:t>
            </a:r>
            <a:r>
              <a:rPr lang="zh-CN">
                <a:latin typeface="Times New Roman"/>
                <a:ea typeface="Times New Roman"/>
                <a:cs typeface="Times New Roman"/>
                <a:sym typeface="Times New Roman"/>
              </a:rPr>
              <a:t>is orthogonal</a:t>
            </a:r>
            <a:endParaRPr>
              <a:latin typeface="Times New Roman"/>
              <a:ea typeface="Times New Roman"/>
              <a:cs typeface="Times New Roman"/>
              <a:sym typeface="Times New Roman"/>
            </a:endParaRPr>
          </a:p>
          <a:p>
            <a:pPr indent="0">
              <a:spcBef>
                <a:spcPts val="2133"/>
              </a:spcBef>
              <a:buNone/>
            </a:pPr>
            <a:endParaRPr>
              <a:latin typeface="Times New Roman"/>
              <a:ea typeface="Times New Roman"/>
              <a:cs typeface="Times New Roman"/>
              <a:sym typeface="Times New Roman"/>
            </a:endParaRPr>
          </a:p>
          <a:p>
            <a:pPr indent="0">
              <a:spcBef>
                <a:spcPts val="2133"/>
              </a:spcBef>
              <a:spcAft>
                <a:spcPts val="2133"/>
              </a:spcAft>
              <a:buNone/>
            </a:pPr>
            <a:endParaRPr>
              <a:latin typeface="Times New Roman"/>
              <a:ea typeface="Times New Roman"/>
              <a:cs typeface="Times New Roman"/>
              <a:sym typeface="Times New Roman"/>
            </a:endParaRPr>
          </a:p>
        </p:txBody>
      </p:sp>
      <p:pic>
        <p:nvPicPr>
          <p:cNvPr id="165" name="Google Shape;165;p25"/>
          <p:cNvPicPr preferRelativeResize="0"/>
          <p:nvPr/>
        </p:nvPicPr>
        <p:blipFill>
          <a:blip r:embed="rId3">
            <a:alphaModFix/>
          </a:blip>
          <a:stretch>
            <a:fillRect/>
          </a:stretch>
        </p:blipFill>
        <p:spPr>
          <a:xfrm>
            <a:off x="4258567" y="2044733"/>
            <a:ext cx="3674883" cy="763600"/>
          </a:xfrm>
          <a:prstGeom prst="rect">
            <a:avLst/>
          </a:prstGeom>
          <a:noFill/>
          <a:ln>
            <a:noFill/>
          </a:ln>
        </p:spPr>
      </p:pic>
      <p:pic>
        <p:nvPicPr>
          <p:cNvPr id="166" name="Google Shape;166;p25"/>
          <p:cNvPicPr preferRelativeResize="0"/>
          <p:nvPr/>
        </p:nvPicPr>
        <p:blipFill>
          <a:blip r:embed="rId4">
            <a:alphaModFix/>
          </a:blip>
          <a:stretch>
            <a:fillRect/>
          </a:stretch>
        </p:blipFill>
        <p:spPr>
          <a:xfrm>
            <a:off x="3461851" y="2853400"/>
            <a:ext cx="5268300" cy="1301000"/>
          </a:xfrm>
          <a:prstGeom prst="rect">
            <a:avLst/>
          </a:prstGeom>
          <a:noFill/>
          <a:ln>
            <a:noFill/>
          </a:ln>
        </p:spPr>
      </p:pic>
      <p:pic>
        <p:nvPicPr>
          <p:cNvPr id="167" name="Google Shape;167;p25"/>
          <p:cNvPicPr preferRelativeResize="0"/>
          <p:nvPr/>
        </p:nvPicPr>
        <p:blipFill>
          <a:blip r:embed="rId5">
            <a:alphaModFix/>
          </a:blip>
          <a:stretch>
            <a:fillRect/>
          </a:stretch>
        </p:blipFill>
        <p:spPr>
          <a:xfrm>
            <a:off x="4619767" y="4832633"/>
            <a:ext cx="1367367" cy="812100"/>
          </a:xfrm>
          <a:prstGeom prst="rect">
            <a:avLst/>
          </a:prstGeom>
          <a:noFill/>
          <a:ln>
            <a:noFill/>
          </a:ln>
        </p:spPr>
      </p:pic>
      <p:sp>
        <p:nvSpPr>
          <p:cNvPr id="2" name="灯片编号占位符 1">
            <a:extLst>
              <a:ext uri="{FF2B5EF4-FFF2-40B4-BE49-F238E27FC236}">
                <a16:creationId xmlns:a16="http://schemas.microsoft.com/office/drawing/2014/main" id="{3769B274-3B2B-4247-AC97-7E04F5E31791}"/>
              </a:ext>
            </a:extLst>
          </p:cNvPr>
          <p:cNvSpPr>
            <a:spLocks noGrp="1"/>
          </p:cNvSpPr>
          <p:nvPr>
            <p:ph type="sldNum" idx="12"/>
          </p:nvPr>
        </p:nvSpPr>
        <p:spPr/>
        <p:txBody>
          <a:bodyPr/>
          <a:lstStyle/>
          <a:p>
            <a:fld id="{00000000-1234-1234-1234-123412341234}" type="slidenum">
              <a:rPr lang="en-US" altLang="zh-CN" smtClean="0"/>
              <a:pPr/>
              <a:t>13</a:t>
            </a:fld>
            <a:endParaRPr lang="zh-CN" altLang="en-US"/>
          </a:p>
        </p:txBody>
      </p:sp>
    </p:spTree>
    <p:extLst>
      <p:ext uri="{BB962C8B-B14F-4D97-AF65-F5344CB8AC3E}">
        <p14:creationId xmlns:p14="http://schemas.microsoft.com/office/powerpoint/2010/main" val="422634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a:t>
            </a:r>
            <a:endParaRPr>
              <a:solidFill>
                <a:srgbClr val="FF0000"/>
              </a:solidFill>
              <a:latin typeface="Times New Roman"/>
              <a:ea typeface="Times New Roman"/>
              <a:cs typeface="Times New Roman"/>
              <a:sym typeface="Times New Roman"/>
            </a:endParaRPr>
          </a:p>
          <a:p>
            <a:endParaRPr/>
          </a:p>
        </p:txBody>
      </p:sp>
      <p:sp>
        <p:nvSpPr>
          <p:cNvPr id="173" name="Google Shape;173;p2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Change a form:</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a:latin typeface="Times New Roman"/>
                <a:ea typeface="Times New Roman"/>
                <a:cs typeface="Times New Roman"/>
                <a:sym typeface="Times New Roman"/>
              </a:rPr>
              <a:t>Now </a:t>
            </a:r>
            <a:r>
              <a:rPr lang="zh-CN" b="1">
                <a:latin typeface="Times New Roman"/>
                <a:ea typeface="Times New Roman"/>
                <a:cs typeface="Times New Roman"/>
                <a:sym typeface="Times New Roman"/>
              </a:rPr>
              <a:t>u </a:t>
            </a:r>
            <a:r>
              <a:rPr lang="zh-CN">
                <a:latin typeface="Times New Roman"/>
                <a:ea typeface="Times New Roman"/>
                <a:cs typeface="Times New Roman"/>
                <a:sym typeface="Times New Roman"/>
              </a:rPr>
              <a:t>can be any vector. Assume </a:t>
            </a:r>
            <a:r>
              <a:rPr lang="zh-CN" b="1">
                <a:latin typeface="Times New Roman"/>
                <a:ea typeface="Times New Roman"/>
                <a:cs typeface="Times New Roman"/>
                <a:sym typeface="Times New Roman"/>
              </a:rPr>
              <a:t>x</a:t>
            </a:r>
            <a:r>
              <a:rPr lang="zh-CN">
                <a:latin typeface="Times New Roman"/>
                <a:ea typeface="Times New Roman"/>
                <a:cs typeface="Times New Roman"/>
                <a:sym typeface="Times New Roman"/>
              </a:rPr>
              <a:t> is the first column of matrix </a:t>
            </a:r>
            <a:r>
              <a:rPr lang="zh-CN" i="1">
                <a:latin typeface="Times New Roman"/>
                <a:ea typeface="Times New Roman"/>
                <a:cs typeface="Times New Roman"/>
                <a:sym typeface="Times New Roman"/>
              </a:rPr>
              <a:t>A</a:t>
            </a:r>
            <a:endParaRPr i="1">
              <a:latin typeface="Times New Roman"/>
              <a:ea typeface="Times New Roman"/>
              <a:cs typeface="Times New Roman"/>
              <a:sym typeface="Times New Roman"/>
            </a:endParaRPr>
          </a:p>
          <a:p>
            <a:pPr indent="0">
              <a:spcBef>
                <a:spcPts val="2133"/>
              </a:spcBef>
              <a:spcAft>
                <a:spcPts val="2133"/>
              </a:spcAft>
              <a:buNone/>
            </a:pPr>
            <a:endParaRPr>
              <a:latin typeface="Times New Roman"/>
              <a:ea typeface="Times New Roman"/>
              <a:cs typeface="Times New Roman"/>
              <a:sym typeface="Times New Roman"/>
            </a:endParaRPr>
          </a:p>
        </p:txBody>
      </p:sp>
      <p:pic>
        <p:nvPicPr>
          <p:cNvPr id="174" name="Google Shape;174;p26"/>
          <p:cNvPicPr preferRelativeResize="0"/>
          <p:nvPr/>
        </p:nvPicPr>
        <p:blipFill>
          <a:blip r:embed="rId3">
            <a:alphaModFix/>
          </a:blip>
          <a:stretch>
            <a:fillRect/>
          </a:stretch>
        </p:blipFill>
        <p:spPr>
          <a:xfrm>
            <a:off x="4079400" y="2095750"/>
            <a:ext cx="2705667" cy="1339167"/>
          </a:xfrm>
          <a:prstGeom prst="rect">
            <a:avLst/>
          </a:prstGeom>
          <a:noFill/>
          <a:ln>
            <a:noFill/>
          </a:ln>
        </p:spPr>
      </p:pic>
      <p:pic>
        <p:nvPicPr>
          <p:cNvPr id="175" name="Google Shape;175;p26"/>
          <p:cNvPicPr preferRelativeResize="0"/>
          <p:nvPr/>
        </p:nvPicPr>
        <p:blipFill>
          <a:blip r:embed="rId4">
            <a:alphaModFix/>
          </a:blip>
          <a:stretch>
            <a:fillRect/>
          </a:stretch>
        </p:blipFill>
        <p:spPr>
          <a:xfrm>
            <a:off x="3874200" y="4378595"/>
            <a:ext cx="2910867" cy="910167"/>
          </a:xfrm>
          <a:prstGeom prst="rect">
            <a:avLst/>
          </a:prstGeom>
          <a:noFill/>
          <a:ln>
            <a:noFill/>
          </a:ln>
        </p:spPr>
      </p:pic>
      <p:sp>
        <p:nvSpPr>
          <p:cNvPr id="2" name="灯片编号占位符 1">
            <a:extLst>
              <a:ext uri="{FF2B5EF4-FFF2-40B4-BE49-F238E27FC236}">
                <a16:creationId xmlns:a16="http://schemas.microsoft.com/office/drawing/2014/main" id="{68FA161C-977C-FD44-BF9E-B4710C076A40}"/>
              </a:ext>
            </a:extLst>
          </p:cNvPr>
          <p:cNvSpPr>
            <a:spLocks noGrp="1"/>
          </p:cNvSpPr>
          <p:nvPr>
            <p:ph type="sldNum" idx="12"/>
          </p:nvPr>
        </p:nvSpPr>
        <p:spPr/>
        <p:txBody>
          <a:bodyPr/>
          <a:lstStyle/>
          <a:p>
            <a:fld id="{00000000-1234-1234-1234-123412341234}" type="slidenum">
              <a:rPr lang="en-US" altLang="zh-CN" smtClean="0"/>
              <a:pPr/>
              <a:t>14</a:t>
            </a:fld>
            <a:endParaRPr lang="zh-CN" altLang="en-US"/>
          </a:p>
        </p:txBody>
      </p:sp>
    </p:spTree>
    <p:extLst>
      <p:ext uri="{BB962C8B-B14F-4D97-AF65-F5344CB8AC3E}">
        <p14:creationId xmlns:p14="http://schemas.microsoft.com/office/powerpoint/2010/main" val="403237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a:t>
            </a:r>
            <a:endParaRPr>
              <a:solidFill>
                <a:srgbClr val="FF0000"/>
              </a:solidFill>
              <a:latin typeface="Times New Roman"/>
              <a:ea typeface="Times New Roman"/>
              <a:cs typeface="Times New Roman"/>
              <a:sym typeface="Times New Roman"/>
            </a:endParaRPr>
          </a:p>
          <a:p>
            <a:endParaRPr/>
          </a:p>
        </p:txBody>
      </p:sp>
      <p:sp>
        <p:nvSpPr>
          <p:cNvPr id="181" name="Google Shape;181;p2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We have</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a:latin typeface="Times New Roman"/>
                <a:ea typeface="Times New Roman"/>
                <a:cs typeface="Times New Roman"/>
                <a:sym typeface="Times New Roman"/>
              </a:rPr>
              <a:t>So we can convert all elements in first column of A to 0 except the first one.</a:t>
            </a:r>
            <a:endParaRPr>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And then we can iteratively convert A to a bidiagonal matrix.</a:t>
            </a:r>
            <a:endParaRPr>
              <a:latin typeface="Times New Roman"/>
              <a:ea typeface="Times New Roman"/>
              <a:cs typeface="Times New Roman"/>
              <a:sym typeface="Times New Roman"/>
            </a:endParaRPr>
          </a:p>
        </p:txBody>
      </p:sp>
      <p:pic>
        <p:nvPicPr>
          <p:cNvPr id="182" name="Google Shape;182;p27"/>
          <p:cNvPicPr preferRelativeResize="0"/>
          <p:nvPr/>
        </p:nvPicPr>
        <p:blipFill>
          <a:blip r:embed="rId3">
            <a:alphaModFix/>
          </a:blip>
          <a:stretch>
            <a:fillRect/>
          </a:stretch>
        </p:blipFill>
        <p:spPr>
          <a:xfrm>
            <a:off x="3557934" y="2107801"/>
            <a:ext cx="4831167" cy="2530600"/>
          </a:xfrm>
          <a:prstGeom prst="rect">
            <a:avLst/>
          </a:prstGeom>
          <a:noFill/>
          <a:ln>
            <a:noFill/>
          </a:ln>
        </p:spPr>
      </p:pic>
      <p:sp>
        <p:nvSpPr>
          <p:cNvPr id="2" name="灯片编号占位符 1">
            <a:extLst>
              <a:ext uri="{FF2B5EF4-FFF2-40B4-BE49-F238E27FC236}">
                <a16:creationId xmlns:a16="http://schemas.microsoft.com/office/drawing/2014/main" id="{0FF83817-CAFF-E646-B2DB-83197DB23E7B}"/>
              </a:ext>
            </a:extLst>
          </p:cNvPr>
          <p:cNvSpPr>
            <a:spLocks noGrp="1"/>
          </p:cNvSpPr>
          <p:nvPr>
            <p:ph type="sldNum" idx="12"/>
          </p:nvPr>
        </p:nvSpPr>
        <p:spPr/>
        <p:txBody>
          <a:bodyPr/>
          <a:lstStyle/>
          <a:p>
            <a:fld id="{00000000-1234-1234-1234-123412341234}" type="slidenum">
              <a:rPr lang="en-US" altLang="zh-CN" smtClean="0"/>
              <a:pPr/>
              <a:t>15</a:t>
            </a:fld>
            <a:endParaRPr lang="zh-CN" altLang="en-US"/>
          </a:p>
        </p:txBody>
      </p:sp>
    </p:spTree>
    <p:extLst>
      <p:ext uri="{BB962C8B-B14F-4D97-AF65-F5344CB8AC3E}">
        <p14:creationId xmlns:p14="http://schemas.microsoft.com/office/powerpoint/2010/main" val="6019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 (quote)</a:t>
            </a:r>
            <a:endParaRPr>
              <a:solidFill>
                <a:srgbClr val="FF0000"/>
              </a:solidFill>
              <a:latin typeface="Times New Roman"/>
              <a:ea typeface="Times New Roman"/>
              <a:cs typeface="Times New Roman"/>
              <a:sym typeface="Times New Roman"/>
            </a:endParaRPr>
          </a:p>
          <a:p>
            <a:endParaRPr/>
          </a:p>
        </p:txBody>
      </p:sp>
      <p:sp>
        <p:nvSpPr>
          <p:cNvPr id="188" name="Google Shape;188;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AutoNum type="arabicPeriod"/>
            </a:pPr>
            <a:endParaRPr>
              <a:latin typeface="Times New Roman"/>
              <a:ea typeface="Times New Roman"/>
              <a:cs typeface="Times New Roman"/>
              <a:sym typeface="Times New Roman"/>
            </a:endParaRPr>
          </a:p>
        </p:txBody>
      </p:sp>
      <p:pic>
        <p:nvPicPr>
          <p:cNvPr id="189" name="Google Shape;189;p28"/>
          <p:cNvPicPr preferRelativeResize="0"/>
          <p:nvPr/>
        </p:nvPicPr>
        <p:blipFill>
          <a:blip r:embed="rId3">
            <a:alphaModFix/>
          </a:blip>
          <a:stretch>
            <a:fillRect/>
          </a:stretch>
        </p:blipFill>
        <p:spPr>
          <a:xfrm>
            <a:off x="571500" y="1579769"/>
            <a:ext cx="9371365" cy="3945833"/>
          </a:xfrm>
          <a:prstGeom prst="rect">
            <a:avLst/>
          </a:prstGeom>
          <a:noFill/>
          <a:ln>
            <a:noFill/>
          </a:ln>
        </p:spPr>
      </p:pic>
      <p:sp>
        <p:nvSpPr>
          <p:cNvPr id="190" name="Google Shape;190;p28"/>
          <p:cNvSpPr txBox="1"/>
          <p:nvPr/>
        </p:nvSpPr>
        <p:spPr>
          <a:xfrm>
            <a:off x="719000" y="5503000"/>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sp>
        <p:nvSpPr>
          <p:cNvPr id="2" name="灯片编号占位符 1">
            <a:extLst>
              <a:ext uri="{FF2B5EF4-FFF2-40B4-BE49-F238E27FC236}">
                <a16:creationId xmlns:a16="http://schemas.microsoft.com/office/drawing/2014/main" id="{B5D19466-1CBD-934B-B0D9-70A9F0B3027E}"/>
              </a:ext>
            </a:extLst>
          </p:cNvPr>
          <p:cNvSpPr>
            <a:spLocks noGrp="1"/>
          </p:cNvSpPr>
          <p:nvPr>
            <p:ph type="sldNum" idx="12"/>
          </p:nvPr>
        </p:nvSpPr>
        <p:spPr/>
        <p:txBody>
          <a:bodyPr/>
          <a:lstStyle/>
          <a:p>
            <a:fld id="{00000000-1234-1234-1234-123412341234}" type="slidenum">
              <a:rPr lang="en-US" altLang="zh-CN" smtClean="0"/>
              <a:pPr/>
              <a:t>16</a:t>
            </a:fld>
            <a:endParaRPr lang="zh-CN" altLang="en-US"/>
          </a:p>
        </p:txBody>
      </p:sp>
    </p:spTree>
    <p:extLst>
      <p:ext uri="{BB962C8B-B14F-4D97-AF65-F5344CB8AC3E}">
        <p14:creationId xmlns:p14="http://schemas.microsoft.com/office/powerpoint/2010/main" val="4287803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 (quote)</a:t>
            </a:r>
            <a:endParaRPr>
              <a:solidFill>
                <a:srgbClr val="FF0000"/>
              </a:solidFill>
              <a:latin typeface="Times New Roman"/>
              <a:ea typeface="Times New Roman"/>
              <a:cs typeface="Times New Roman"/>
              <a:sym typeface="Times New Roman"/>
            </a:endParaRPr>
          </a:p>
          <a:p>
            <a:endParaRPr/>
          </a:p>
        </p:txBody>
      </p:sp>
      <p:sp>
        <p:nvSpPr>
          <p:cNvPr id="196" name="Google Shape;196;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sp>
        <p:nvSpPr>
          <p:cNvPr id="197" name="Google Shape;197;p29"/>
          <p:cNvSpPr txBox="1"/>
          <p:nvPr/>
        </p:nvSpPr>
        <p:spPr>
          <a:xfrm>
            <a:off x="719000" y="5503000"/>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pic>
        <p:nvPicPr>
          <p:cNvPr id="198" name="Google Shape;198;p29"/>
          <p:cNvPicPr preferRelativeResize="0"/>
          <p:nvPr/>
        </p:nvPicPr>
        <p:blipFill>
          <a:blip r:embed="rId3">
            <a:alphaModFix/>
          </a:blip>
          <a:stretch>
            <a:fillRect/>
          </a:stretch>
        </p:blipFill>
        <p:spPr>
          <a:xfrm>
            <a:off x="589900" y="1536634"/>
            <a:ext cx="8332901" cy="4015933"/>
          </a:xfrm>
          <a:prstGeom prst="rect">
            <a:avLst/>
          </a:prstGeom>
          <a:noFill/>
          <a:ln>
            <a:noFill/>
          </a:ln>
        </p:spPr>
      </p:pic>
      <p:sp>
        <p:nvSpPr>
          <p:cNvPr id="2" name="灯片编号占位符 1">
            <a:extLst>
              <a:ext uri="{FF2B5EF4-FFF2-40B4-BE49-F238E27FC236}">
                <a16:creationId xmlns:a16="http://schemas.microsoft.com/office/drawing/2014/main" id="{FDCF9A2E-AA8E-DE4D-8759-65028176904B}"/>
              </a:ext>
            </a:extLst>
          </p:cNvPr>
          <p:cNvSpPr>
            <a:spLocks noGrp="1"/>
          </p:cNvSpPr>
          <p:nvPr>
            <p:ph type="sldNum" idx="12"/>
          </p:nvPr>
        </p:nvSpPr>
        <p:spPr/>
        <p:txBody>
          <a:bodyPr/>
          <a:lstStyle/>
          <a:p>
            <a:fld id="{00000000-1234-1234-1234-123412341234}" type="slidenum">
              <a:rPr lang="en-US" altLang="zh-CN" smtClean="0"/>
              <a:pPr/>
              <a:t>17</a:t>
            </a:fld>
            <a:endParaRPr lang="zh-CN" altLang="en-US"/>
          </a:p>
        </p:txBody>
      </p:sp>
    </p:spTree>
    <p:extLst>
      <p:ext uri="{BB962C8B-B14F-4D97-AF65-F5344CB8AC3E}">
        <p14:creationId xmlns:p14="http://schemas.microsoft.com/office/powerpoint/2010/main" val="1474257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 (quote)</a:t>
            </a:r>
            <a:endParaRPr>
              <a:solidFill>
                <a:srgbClr val="FF0000"/>
              </a:solidFill>
              <a:latin typeface="Times New Roman"/>
              <a:ea typeface="Times New Roman"/>
              <a:cs typeface="Times New Roman"/>
              <a:sym typeface="Times New Roman"/>
            </a:endParaRPr>
          </a:p>
          <a:p>
            <a:endParaRPr/>
          </a:p>
        </p:txBody>
      </p:sp>
      <p:sp>
        <p:nvSpPr>
          <p:cNvPr id="204" name="Google Shape;204;p3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05" name="Google Shape;205;p30"/>
          <p:cNvPicPr preferRelativeResize="0"/>
          <p:nvPr/>
        </p:nvPicPr>
        <p:blipFill>
          <a:blip r:embed="rId3">
            <a:alphaModFix/>
          </a:blip>
          <a:stretch>
            <a:fillRect/>
          </a:stretch>
        </p:blipFill>
        <p:spPr>
          <a:xfrm>
            <a:off x="534633" y="1536634"/>
            <a:ext cx="8670835" cy="3085100"/>
          </a:xfrm>
          <a:prstGeom prst="rect">
            <a:avLst/>
          </a:prstGeom>
          <a:noFill/>
          <a:ln>
            <a:noFill/>
          </a:ln>
        </p:spPr>
      </p:pic>
      <p:sp>
        <p:nvSpPr>
          <p:cNvPr id="206" name="Google Shape;206;p30"/>
          <p:cNvSpPr txBox="1"/>
          <p:nvPr/>
        </p:nvSpPr>
        <p:spPr>
          <a:xfrm>
            <a:off x="719000" y="5503000"/>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sp>
        <p:nvSpPr>
          <p:cNvPr id="2" name="灯片编号占位符 1">
            <a:extLst>
              <a:ext uri="{FF2B5EF4-FFF2-40B4-BE49-F238E27FC236}">
                <a16:creationId xmlns:a16="http://schemas.microsoft.com/office/drawing/2014/main" id="{6357814F-2931-E349-BE2B-11C2D28B3855}"/>
              </a:ext>
            </a:extLst>
          </p:cNvPr>
          <p:cNvSpPr>
            <a:spLocks noGrp="1"/>
          </p:cNvSpPr>
          <p:nvPr>
            <p:ph type="sldNum" idx="12"/>
          </p:nvPr>
        </p:nvSpPr>
        <p:spPr/>
        <p:txBody>
          <a:bodyPr/>
          <a:lstStyle/>
          <a:p>
            <a:fld id="{00000000-1234-1234-1234-123412341234}" type="slidenum">
              <a:rPr lang="en-US" altLang="zh-CN" smtClean="0"/>
              <a:pPr/>
              <a:t>18</a:t>
            </a:fld>
            <a:endParaRPr lang="zh-CN" altLang="en-US"/>
          </a:p>
        </p:txBody>
      </p:sp>
    </p:spTree>
    <p:extLst>
      <p:ext uri="{BB962C8B-B14F-4D97-AF65-F5344CB8AC3E}">
        <p14:creationId xmlns:p14="http://schemas.microsoft.com/office/powerpoint/2010/main" val="1761700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 (quote)</a:t>
            </a:r>
            <a:endParaRPr>
              <a:solidFill>
                <a:srgbClr val="FF0000"/>
              </a:solidFill>
              <a:latin typeface="Times New Roman"/>
              <a:ea typeface="Times New Roman"/>
              <a:cs typeface="Times New Roman"/>
              <a:sym typeface="Times New Roman"/>
            </a:endParaRPr>
          </a:p>
          <a:p>
            <a:endParaRPr/>
          </a:p>
        </p:txBody>
      </p:sp>
      <p:sp>
        <p:nvSpPr>
          <p:cNvPr id="212" name="Google Shape;212;p3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sp>
        <p:nvSpPr>
          <p:cNvPr id="213" name="Google Shape;213;p31"/>
          <p:cNvSpPr txBox="1"/>
          <p:nvPr/>
        </p:nvSpPr>
        <p:spPr>
          <a:xfrm>
            <a:off x="719000" y="5503000"/>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pic>
        <p:nvPicPr>
          <p:cNvPr id="214" name="Google Shape;214;p31"/>
          <p:cNvPicPr preferRelativeResize="0"/>
          <p:nvPr/>
        </p:nvPicPr>
        <p:blipFill>
          <a:blip r:embed="rId3">
            <a:alphaModFix/>
          </a:blip>
          <a:stretch>
            <a:fillRect/>
          </a:stretch>
        </p:blipFill>
        <p:spPr>
          <a:xfrm>
            <a:off x="507000" y="1536633"/>
            <a:ext cx="8177165" cy="3430867"/>
          </a:xfrm>
          <a:prstGeom prst="rect">
            <a:avLst/>
          </a:prstGeom>
          <a:noFill/>
          <a:ln>
            <a:noFill/>
          </a:ln>
        </p:spPr>
      </p:pic>
      <p:sp>
        <p:nvSpPr>
          <p:cNvPr id="2" name="灯片编号占位符 1">
            <a:extLst>
              <a:ext uri="{FF2B5EF4-FFF2-40B4-BE49-F238E27FC236}">
                <a16:creationId xmlns:a16="http://schemas.microsoft.com/office/drawing/2014/main" id="{10E61ED5-90B0-6A46-A70F-5B5E42BCADED}"/>
              </a:ext>
            </a:extLst>
          </p:cNvPr>
          <p:cNvSpPr>
            <a:spLocks noGrp="1"/>
          </p:cNvSpPr>
          <p:nvPr>
            <p:ph type="sldNum" idx="12"/>
          </p:nvPr>
        </p:nvSpPr>
        <p:spPr/>
        <p:txBody>
          <a:bodyPr/>
          <a:lstStyle/>
          <a:p>
            <a:fld id="{00000000-1234-1234-1234-123412341234}" type="slidenum">
              <a:rPr lang="en-US" altLang="zh-CN" smtClean="0"/>
              <a:pPr/>
              <a:t>19</a:t>
            </a:fld>
            <a:endParaRPr lang="zh-CN" altLang="en-US"/>
          </a:p>
        </p:txBody>
      </p:sp>
    </p:spTree>
    <p:extLst>
      <p:ext uri="{BB962C8B-B14F-4D97-AF65-F5344CB8AC3E}">
        <p14:creationId xmlns:p14="http://schemas.microsoft.com/office/powerpoint/2010/main" val="314098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zh-CN">
                <a:solidFill>
                  <a:srgbClr val="FF0000"/>
                </a:solidFill>
                <a:latin typeface="Times New Roman"/>
                <a:ea typeface="Times New Roman"/>
                <a:cs typeface="Times New Roman"/>
                <a:sym typeface="Times New Roman"/>
              </a:rPr>
              <a:t>Principal Component Analysis</a:t>
            </a:r>
            <a:endParaRPr>
              <a:solidFill>
                <a:srgbClr val="FF0000"/>
              </a:solidFill>
              <a:latin typeface="Times New Roman"/>
              <a:ea typeface="Times New Roman"/>
              <a:cs typeface="Times New Roman"/>
              <a:sym typeface="Times New Roman"/>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00000"/>
              </a:lnSpc>
              <a:buFont typeface="Times New Roman"/>
              <a:buChar char="●"/>
            </a:pPr>
            <a:r>
              <a:rPr lang="zh-CN">
                <a:latin typeface="Times New Roman"/>
                <a:ea typeface="Times New Roman"/>
                <a:cs typeface="Times New Roman"/>
                <a:sym typeface="Times New Roman"/>
              </a:rPr>
              <a:t>Start from a problem in least-square solution, fit one line</a:t>
            </a:r>
            <a:endParaRPr>
              <a:latin typeface="Times New Roman"/>
              <a:ea typeface="Times New Roman"/>
              <a:cs typeface="Times New Roman"/>
              <a:sym typeface="Times New Roman"/>
            </a:endParaRPr>
          </a:p>
          <a:p>
            <a:pPr>
              <a:lnSpc>
                <a:spcPct val="100000"/>
              </a:lnSpc>
              <a:buFont typeface="Times New Roman"/>
              <a:buChar char="●"/>
            </a:pPr>
            <a:r>
              <a:rPr lang="zh-CN">
                <a:latin typeface="Times New Roman"/>
                <a:ea typeface="Times New Roman"/>
                <a:cs typeface="Times New Roman"/>
                <a:sym typeface="Times New Roman"/>
              </a:rPr>
              <a:t>Minimize the total distance from all points to the line.</a:t>
            </a:r>
            <a:endParaRPr>
              <a:latin typeface="Times New Roman"/>
              <a:ea typeface="Times New Roman"/>
              <a:cs typeface="Times New Roman"/>
              <a:sym typeface="Times New Roman"/>
            </a:endParaRPr>
          </a:p>
          <a:p>
            <a:pPr marL="0" indent="0">
              <a:lnSpc>
                <a:spcPct val="100000"/>
              </a:lnSpc>
              <a:spcBef>
                <a:spcPts val="2133"/>
              </a:spcBef>
              <a:buNone/>
            </a:pPr>
            <a:endParaRPr>
              <a:latin typeface="Times New Roman"/>
              <a:ea typeface="Times New Roman"/>
              <a:cs typeface="Times New Roman"/>
              <a:sym typeface="Times New Roman"/>
            </a:endParaRPr>
          </a:p>
          <a:p>
            <a:pPr>
              <a:lnSpc>
                <a:spcPct val="100000"/>
              </a:lnSpc>
              <a:spcBef>
                <a:spcPts val="2133"/>
              </a:spcBef>
              <a:buFont typeface="Times New Roman"/>
              <a:buChar char="●"/>
            </a:pPr>
            <a:r>
              <a:rPr lang="zh-CN">
                <a:latin typeface="Times New Roman"/>
                <a:ea typeface="Times New Roman"/>
                <a:cs typeface="Times New Roman"/>
                <a:sym typeface="Times New Roman"/>
              </a:rPr>
              <a:t>line </a:t>
            </a:r>
            <a:r>
              <a:rPr lang="zh-CN" b="1">
                <a:latin typeface="Times New Roman"/>
                <a:ea typeface="Times New Roman"/>
                <a:cs typeface="Times New Roman"/>
                <a:sym typeface="Times New Roman"/>
              </a:rPr>
              <a:t>l : </a:t>
            </a:r>
            <a:endParaRPr b="1">
              <a:latin typeface="Times New Roman"/>
              <a:ea typeface="Times New Roman"/>
              <a:cs typeface="Times New Roman"/>
              <a:sym typeface="Times New Roman"/>
            </a:endParaRPr>
          </a:p>
          <a:p>
            <a:pPr>
              <a:lnSpc>
                <a:spcPct val="100000"/>
              </a:lnSpc>
              <a:buFont typeface="Times New Roman"/>
              <a:buChar char="●"/>
            </a:pPr>
            <a:r>
              <a:rPr lang="zh-CN">
                <a:latin typeface="Times New Roman"/>
                <a:ea typeface="Times New Roman"/>
                <a:cs typeface="Times New Roman"/>
                <a:sym typeface="Times New Roman"/>
              </a:rPr>
              <a:t>Similar to previous solution:</a:t>
            </a:r>
            <a:endParaRPr>
              <a:latin typeface="Times New Roman"/>
              <a:ea typeface="Times New Roman"/>
              <a:cs typeface="Times New Roman"/>
              <a:sym typeface="Times New Roman"/>
            </a:endParaRPr>
          </a:p>
          <a:p>
            <a:pPr marL="1219170" indent="0">
              <a:lnSpc>
                <a:spcPct val="100000"/>
              </a:lnSpc>
              <a:spcBef>
                <a:spcPts val="2133"/>
              </a:spcBef>
              <a:buNone/>
            </a:pPr>
            <a:r>
              <a:rPr lang="zh-C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1219170" indent="0">
              <a:lnSpc>
                <a:spcPct val="100000"/>
              </a:lnSpc>
              <a:spcBef>
                <a:spcPts val="2133"/>
              </a:spcBef>
              <a:buNone/>
            </a:pPr>
            <a:endParaRPr>
              <a:latin typeface="Times New Roman"/>
              <a:ea typeface="Times New Roman"/>
              <a:cs typeface="Times New Roman"/>
              <a:sym typeface="Times New Roman"/>
            </a:endParaRPr>
          </a:p>
          <a:p>
            <a:pPr marL="0" indent="0">
              <a:lnSpc>
                <a:spcPct val="100000"/>
              </a:lnSpc>
              <a:spcBef>
                <a:spcPts val="2133"/>
              </a:spcBef>
              <a:spcAft>
                <a:spcPts val="2133"/>
              </a:spcAft>
              <a:buNone/>
            </a:pPr>
            <a:endParaRPr b="1">
              <a:latin typeface="Times New Roman"/>
              <a:ea typeface="Times New Roman"/>
              <a:cs typeface="Times New Roman"/>
              <a:sym typeface="Times New Roman"/>
            </a:endParaRPr>
          </a:p>
        </p:txBody>
      </p:sp>
      <p:pic>
        <p:nvPicPr>
          <p:cNvPr id="62" name="Google Shape;62;p14"/>
          <p:cNvPicPr preferRelativeResize="0"/>
          <p:nvPr/>
        </p:nvPicPr>
        <p:blipFill>
          <a:blip r:embed="rId3">
            <a:alphaModFix/>
          </a:blip>
          <a:stretch>
            <a:fillRect/>
          </a:stretch>
        </p:blipFill>
        <p:spPr>
          <a:xfrm>
            <a:off x="7646770" y="2054033"/>
            <a:ext cx="3831132" cy="2612768"/>
          </a:xfrm>
          <a:prstGeom prst="rect">
            <a:avLst/>
          </a:prstGeom>
          <a:noFill/>
          <a:ln>
            <a:noFill/>
          </a:ln>
        </p:spPr>
      </p:pic>
      <p:pic>
        <p:nvPicPr>
          <p:cNvPr id="63" name="Google Shape;63;p14"/>
          <p:cNvPicPr preferRelativeResize="0"/>
          <p:nvPr/>
        </p:nvPicPr>
        <p:blipFill>
          <a:blip r:embed="rId4">
            <a:alphaModFix/>
          </a:blip>
          <a:stretch>
            <a:fillRect/>
          </a:stretch>
        </p:blipFill>
        <p:spPr>
          <a:xfrm>
            <a:off x="1993201" y="2533034"/>
            <a:ext cx="5049999" cy="895967"/>
          </a:xfrm>
          <a:prstGeom prst="rect">
            <a:avLst/>
          </a:prstGeom>
          <a:noFill/>
          <a:ln>
            <a:noFill/>
          </a:ln>
        </p:spPr>
      </p:pic>
      <p:pic>
        <p:nvPicPr>
          <p:cNvPr id="64" name="Google Shape;64;p14"/>
          <p:cNvPicPr preferRelativeResize="0"/>
          <p:nvPr/>
        </p:nvPicPr>
        <p:blipFill>
          <a:blip r:embed="rId5">
            <a:alphaModFix/>
          </a:blip>
          <a:stretch>
            <a:fillRect/>
          </a:stretch>
        </p:blipFill>
        <p:spPr>
          <a:xfrm>
            <a:off x="2140500" y="3295934"/>
            <a:ext cx="1184600" cy="366833"/>
          </a:xfrm>
          <a:prstGeom prst="rect">
            <a:avLst/>
          </a:prstGeom>
          <a:noFill/>
          <a:ln>
            <a:noFill/>
          </a:ln>
        </p:spPr>
      </p:pic>
      <p:pic>
        <p:nvPicPr>
          <p:cNvPr id="65" name="Google Shape;65;p14"/>
          <p:cNvPicPr preferRelativeResize="0"/>
          <p:nvPr/>
        </p:nvPicPr>
        <p:blipFill>
          <a:blip r:embed="rId6">
            <a:alphaModFix/>
          </a:blip>
          <a:stretch>
            <a:fillRect/>
          </a:stretch>
        </p:blipFill>
        <p:spPr>
          <a:xfrm>
            <a:off x="1811726" y="4530567"/>
            <a:ext cx="2024733" cy="359767"/>
          </a:xfrm>
          <a:prstGeom prst="rect">
            <a:avLst/>
          </a:prstGeom>
          <a:noFill/>
          <a:ln>
            <a:noFill/>
          </a:ln>
        </p:spPr>
      </p:pic>
      <p:pic>
        <p:nvPicPr>
          <p:cNvPr id="66" name="Google Shape;66;p14"/>
          <p:cNvPicPr preferRelativeResize="0"/>
          <p:nvPr/>
        </p:nvPicPr>
        <p:blipFill>
          <a:blip r:embed="rId7">
            <a:alphaModFix/>
          </a:blip>
          <a:stretch>
            <a:fillRect/>
          </a:stretch>
        </p:blipFill>
        <p:spPr>
          <a:xfrm>
            <a:off x="4119833" y="4560084"/>
            <a:ext cx="1976167" cy="300733"/>
          </a:xfrm>
          <a:prstGeom prst="rect">
            <a:avLst/>
          </a:prstGeom>
          <a:noFill/>
          <a:ln>
            <a:noFill/>
          </a:ln>
        </p:spPr>
      </p:pic>
      <p:sp>
        <p:nvSpPr>
          <p:cNvPr id="2" name="灯片编号占位符 1">
            <a:extLst>
              <a:ext uri="{FF2B5EF4-FFF2-40B4-BE49-F238E27FC236}">
                <a16:creationId xmlns:a16="http://schemas.microsoft.com/office/drawing/2014/main" id="{55BF0EC0-EF20-874B-8F03-C38C88CA7D15}"/>
              </a:ext>
            </a:extLst>
          </p:cNvPr>
          <p:cNvSpPr>
            <a:spLocks noGrp="1"/>
          </p:cNvSpPr>
          <p:nvPr>
            <p:ph type="sldNum" idx="12"/>
          </p:nvPr>
        </p:nvSpPr>
        <p:spPr/>
        <p:txBody>
          <a:bodyPr/>
          <a:lstStyle/>
          <a:p>
            <a:fld id="{00000000-1234-1234-1234-123412341234}" type="slidenum">
              <a:rPr lang="en-US" altLang="zh-CN" smtClean="0"/>
              <a:pPr/>
              <a:t>2</a:t>
            </a:fld>
            <a:endParaRPr lang="zh-CN" altLang="en-US"/>
          </a:p>
        </p:txBody>
      </p:sp>
    </p:spTree>
    <p:extLst>
      <p:ext uri="{BB962C8B-B14F-4D97-AF65-F5344CB8AC3E}">
        <p14:creationId xmlns:p14="http://schemas.microsoft.com/office/powerpoint/2010/main" val="146249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 (quote)</a:t>
            </a:r>
            <a:endParaRPr>
              <a:solidFill>
                <a:srgbClr val="FF0000"/>
              </a:solidFill>
              <a:latin typeface="Times New Roman"/>
              <a:ea typeface="Times New Roman"/>
              <a:cs typeface="Times New Roman"/>
              <a:sym typeface="Times New Roman"/>
            </a:endParaRPr>
          </a:p>
          <a:p>
            <a:endParaRPr/>
          </a:p>
        </p:txBody>
      </p:sp>
      <p:sp>
        <p:nvSpPr>
          <p:cNvPr id="220" name="Google Shape;220;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sp>
        <p:nvSpPr>
          <p:cNvPr id="221" name="Google Shape;221;p32"/>
          <p:cNvSpPr txBox="1"/>
          <p:nvPr/>
        </p:nvSpPr>
        <p:spPr>
          <a:xfrm>
            <a:off x="719000" y="5503000"/>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pic>
        <p:nvPicPr>
          <p:cNvPr id="222" name="Google Shape;222;p32"/>
          <p:cNvPicPr preferRelativeResize="0"/>
          <p:nvPr/>
        </p:nvPicPr>
        <p:blipFill>
          <a:blip r:embed="rId3">
            <a:alphaModFix/>
          </a:blip>
          <a:stretch>
            <a:fillRect/>
          </a:stretch>
        </p:blipFill>
        <p:spPr>
          <a:xfrm>
            <a:off x="415599" y="1625771"/>
            <a:ext cx="5840965" cy="2723933"/>
          </a:xfrm>
          <a:prstGeom prst="rect">
            <a:avLst/>
          </a:prstGeom>
          <a:noFill/>
          <a:ln>
            <a:noFill/>
          </a:ln>
        </p:spPr>
      </p:pic>
      <p:pic>
        <p:nvPicPr>
          <p:cNvPr id="223" name="Google Shape;223;p32"/>
          <p:cNvPicPr preferRelativeResize="0"/>
          <p:nvPr/>
        </p:nvPicPr>
        <p:blipFill>
          <a:blip r:embed="rId4">
            <a:alphaModFix/>
          </a:blip>
          <a:stretch>
            <a:fillRect/>
          </a:stretch>
        </p:blipFill>
        <p:spPr>
          <a:xfrm>
            <a:off x="6256567" y="1536649"/>
            <a:ext cx="5632067" cy="2645353"/>
          </a:xfrm>
          <a:prstGeom prst="rect">
            <a:avLst/>
          </a:prstGeom>
          <a:noFill/>
          <a:ln>
            <a:noFill/>
          </a:ln>
        </p:spPr>
      </p:pic>
      <p:sp>
        <p:nvSpPr>
          <p:cNvPr id="2" name="灯片编号占位符 1">
            <a:extLst>
              <a:ext uri="{FF2B5EF4-FFF2-40B4-BE49-F238E27FC236}">
                <a16:creationId xmlns:a16="http://schemas.microsoft.com/office/drawing/2014/main" id="{F79E376C-BED6-4049-A991-F989EFD2D48E}"/>
              </a:ext>
            </a:extLst>
          </p:cNvPr>
          <p:cNvSpPr>
            <a:spLocks noGrp="1"/>
          </p:cNvSpPr>
          <p:nvPr>
            <p:ph type="sldNum" idx="12"/>
          </p:nvPr>
        </p:nvSpPr>
        <p:spPr/>
        <p:txBody>
          <a:bodyPr/>
          <a:lstStyle/>
          <a:p>
            <a:fld id="{00000000-1234-1234-1234-123412341234}" type="slidenum">
              <a:rPr lang="en-US" altLang="zh-CN" smtClean="0"/>
              <a:pPr/>
              <a:t>20</a:t>
            </a:fld>
            <a:endParaRPr lang="zh-CN" altLang="en-US"/>
          </a:p>
        </p:txBody>
      </p:sp>
    </p:spTree>
    <p:extLst>
      <p:ext uri="{BB962C8B-B14F-4D97-AF65-F5344CB8AC3E}">
        <p14:creationId xmlns:p14="http://schemas.microsoft.com/office/powerpoint/2010/main" val="2473234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a:t>
            </a:r>
            <a:endParaRPr>
              <a:solidFill>
                <a:srgbClr val="FF0000"/>
              </a:solidFill>
              <a:latin typeface="Times New Roman"/>
              <a:ea typeface="Times New Roman"/>
              <a:cs typeface="Times New Roman"/>
              <a:sym typeface="Times New Roman"/>
            </a:endParaRPr>
          </a:p>
          <a:p>
            <a:endParaRPr/>
          </a:p>
        </p:txBody>
      </p:sp>
      <p:sp>
        <p:nvSpPr>
          <p:cNvPr id="229" name="Google Shape;229;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In application: use </a:t>
            </a:r>
            <a:r>
              <a:rPr lang="zh-CN">
                <a:solidFill>
                  <a:srgbClr val="FF0000"/>
                </a:solidFill>
                <a:latin typeface="Times New Roman"/>
                <a:ea typeface="Times New Roman"/>
                <a:cs typeface="Times New Roman"/>
                <a:sym typeface="Times New Roman"/>
              </a:rPr>
              <a:t>QR algorithm</a:t>
            </a:r>
            <a:r>
              <a:rPr lang="zh-CN">
                <a:latin typeface="Times New Roman"/>
                <a:ea typeface="Times New Roman"/>
                <a:cs typeface="Times New Roman"/>
                <a:sym typeface="Times New Roman"/>
              </a:rPr>
              <a:t> to calculate the eigenvector</a:t>
            </a:r>
            <a:endParaRPr>
              <a:latin typeface="Times New Roman"/>
              <a:ea typeface="Times New Roman"/>
              <a:cs typeface="Times New Roman"/>
              <a:sym typeface="Times New Roman"/>
            </a:endParaRPr>
          </a:p>
          <a:p>
            <a:pPr>
              <a:buClr>
                <a:srgbClr val="434343"/>
              </a:buClr>
              <a:buFont typeface="Times New Roman"/>
              <a:buChar char="●"/>
            </a:pPr>
            <a:r>
              <a:rPr lang="zh-CN">
                <a:solidFill>
                  <a:srgbClr val="434343"/>
                </a:solidFill>
                <a:highlight>
                  <a:srgbClr val="FFFFFF"/>
                </a:highlight>
                <a:latin typeface="Times New Roman"/>
                <a:ea typeface="Times New Roman"/>
                <a:cs typeface="Times New Roman"/>
                <a:sym typeface="Times New Roman"/>
              </a:rPr>
              <a:t>Any real square matrix </a:t>
            </a:r>
            <a:r>
              <a:rPr lang="zh-CN" i="1">
                <a:solidFill>
                  <a:srgbClr val="434343"/>
                </a:solidFill>
                <a:highlight>
                  <a:srgbClr val="FFFFFF"/>
                </a:highlight>
                <a:latin typeface="Times New Roman"/>
                <a:ea typeface="Times New Roman"/>
                <a:cs typeface="Times New Roman"/>
                <a:sym typeface="Times New Roman"/>
              </a:rPr>
              <a:t>A</a:t>
            </a:r>
            <a:r>
              <a:rPr lang="zh-CN">
                <a:solidFill>
                  <a:srgbClr val="434343"/>
                </a:solidFill>
                <a:highlight>
                  <a:srgbClr val="FFFFFF"/>
                </a:highlight>
                <a:latin typeface="Times New Roman"/>
                <a:ea typeface="Times New Roman"/>
                <a:cs typeface="Times New Roman"/>
                <a:sym typeface="Times New Roman"/>
              </a:rPr>
              <a:t> may be decomposed as</a:t>
            </a:r>
            <a:endParaRPr>
              <a:solidFill>
                <a:srgbClr val="434343"/>
              </a:solidFill>
              <a:highlight>
                <a:srgbClr val="FFFFFF"/>
              </a:highlight>
              <a:latin typeface="Times New Roman"/>
              <a:ea typeface="Times New Roman"/>
              <a:cs typeface="Times New Roman"/>
              <a:sym typeface="Times New Roman"/>
            </a:endParaRPr>
          </a:p>
          <a:p>
            <a:pPr>
              <a:buClr>
                <a:srgbClr val="434343"/>
              </a:buClr>
              <a:buFont typeface="Times New Roman"/>
              <a:buChar char="●"/>
            </a:pPr>
            <a:r>
              <a:rPr lang="zh-CN" i="1">
                <a:solidFill>
                  <a:srgbClr val="434343"/>
                </a:solidFill>
                <a:highlight>
                  <a:srgbClr val="FFFFFF"/>
                </a:highlight>
                <a:latin typeface="Times New Roman"/>
                <a:ea typeface="Times New Roman"/>
                <a:cs typeface="Times New Roman"/>
                <a:sym typeface="Times New Roman"/>
              </a:rPr>
              <a:t>Q</a:t>
            </a:r>
            <a:r>
              <a:rPr lang="zh-CN">
                <a:solidFill>
                  <a:srgbClr val="434343"/>
                </a:solidFill>
                <a:highlight>
                  <a:srgbClr val="FFFFFF"/>
                </a:highlight>
                <a:latin typeface="Times New Roman"/>
                <a:ea typeface="Times New Roman"/>
                <a:cs typeface="Times New Roman"/>
                <a:sym typeface="Times New Roman"/>
              </a:rPr>
              <a:t> is an orthogonal matrix and </a:t>
            </a:r>
            <a:r>
              <a:rPr lang="zh-CN" i="1">
                <a:solidFill>
                  <a:srgbClr val="434343"/>
                </a:solidFill>
                <a:highlight>
                  <a:srgbClr val="FFFFFF"/>
                </a:highlight>
                <a:latin typeface="Times New Roman"/>
                <a:ea typeface="Times New Roman"/>
                <a:cs typeface="Times New Roman"/>
                <a:sym typeface="Times New Roman"/>
              </a:rPr>
              <a:t>R</a:t>
            </a:r>
            <a:r>
              <a:rPr lang="zh-CN">
                <a:solidFill>
                  <a:srgbClr val="434343"/>
                </a:solidFill>
                <a:highlight>
                  <a:srgbClr val="FFFFFF"/>
                </a:highlight>
                <a:latin typeface="Times New Roman"/>
                <a:ea typeface="Times New Roman"/>
                <a:cs typeface="Times New Roman"/>
                <a:sym typeface="Times New Roman"/>
              </a:rPr>
              <a:t> is an upper triangular matrix</a:t>
            </a:r>
            <a:endParaRPr>
              <a:solidFill>
                <a:srgbClr val="434343"/>
              </a:solidFill>
              <a:highlight>
                <a:srgbClr val="FFFFFF"/>
              </a:highlight>
              <a:latin typeface="Times New Roman"/>
              <a:ea typeface="Times New Roman"/>
              <a:cs typeface="Times New Roman"/>
              <a:sym typeface="Times New Roman"/>
            </a:endParaRPr>
          </a:p>
          <a:p>
            <a:pPr>
              <a:buClr>
                <a:srgbClr val="434343"/>
              </a:buClr>
              <a:buFont typeface="Times New Roman"/>
              <a:buChar char="●"/>
            </a:pPr>
            <a:r>
              <a:rPr lang="zh-CN">
                <a:solidFill>
                  <a:srgbClr val="434343"/>
                </a:solidFill>
                <a:highlight>
                  <a:srgbClr val="FFFFFF"/>
                </a:highlight>
                <a:latin typeface="Times New Roman"/>
                <a:ea typeface="Times New Roman"/>
                <a:cs typeface="Times New Roman"/>
                <a:sym typeface="Times New Roman"/>
              </a:rPr>
              <a:t>Formally, let </a:t>
            </a:r>
            <a:r>
              <a:rPr lang="zh-CN" i="1">
                <a:solidFill>
                  <a:srgbClr val="434343"/>
                </a:solidFill>
                <a:highlight>
                  <a:srgbClr val="FFFFFF"/>
                </a:highlight>
                <a:latin typeface="Times New Roman"/>
                <a:ea typeface="Times New Roman"/>
                <a:cs typeface="Times New Roman"/>
                <a:sym typeface="Times New Roman"/>
              </a:rPr>
              <a:t>A</a:t>
            </a:r>
            <a:r>
              <a:rPr lang="zh-CN">
                <a:solidFill>
                  <a:srgbClr val="434343"/>
                </a:solidFill>
                <a:highlight>
                  <a:srgbClr val="FFFFFF"/>
                </a:highlight>
                <a:latin typeface="Times New Roman"/>
                <a:ea typeface="Times New Roman"/>
                <a:cs typeface="Times New Roman"/>
                <a:sym typeface="Times New Roman"/>
              </a:rPr>
              <a:t> be a real matrix of which we want to compute the eigenvalues, and let </a:t>
            </a:r>
            <a:r>
              <a:rPr lang="zh-CN" i="1">
                <a:solidFill>
                  <a:srgbClr val="434343"/>
                </a:solidFill>
                <a:highlight>
                  <a:srgbClr val="FFFFFF"/>
                </a:highlight>
                <a:latin typeface="Times New Roman"/>
                <a:ea typeface="Times New Roman"/>
                <a:cs typeface="Times New Roman"/>
                <a:sym typeface="Times New Roman"/>
              </a:rPr>
              <a:t>A</a:t>
            </a:r>
            <a:r>
              <a:rPr lang="zh-CN" baseline="-25000">
                <a:solidFill>
                  <a:srgbClr val="434343"/>
                </a:solidFill>
                <a:highlight>
                  <a:srgbClr val="FFFFFF"/>
                </a:highlight>
                <a:latin typeface="Times New Roman"/>
                <a:ea typeface="Times New Roman"/>
                <a:cs typeface="Times New Roman"/>
                <a:sym typeface="Times New Roman"/>
              </a:rPr>
              <a:t>0</a:t>
            </a:r>
            <a:r>
              <a:rPr lang="zh-CN">
                <a:solidFill>
                  <a:srgbClr val="434343"/>
                </a:solidFill>
                <a:highlight>
                  <a:srgbClr val="FFFFFF"/>
                </a:highlight>
                <a:latin typeface="Times New Roman"/>
                <a:ea typeface="Times New Roman"/>
                <a:cs typeface="Times New Roman"/>
                <a:sym typeface="Times New Roman"/>
              </a:rPr>
              <a:t>:=</a:t>
            </a:r>
            <a:r>
              <a:rPr lang="zh-CN" i="1">
                <a:solidFill>
                  <a:srgbClr val="434343"/>
                </a:solidFill>
                <a:highlight>
                  <a:srgbClr val="FFFFFF"/>
                </a:highlight>
                <a:latin typeface="Times New Roman"/>
                <a:ea typeface="Times New Roman"/>
                <a:cs typeface="Times New Roman"/>
                <a:sym typeface="Times New Roman"/>
              </a:rPr>
              <a:t>A</a:t>
            </a:r>
            <a:r>
              <a:rPr lang="zh-CN">
                <a:solidFill>
                  <a:srgbClr val="434343"/>
                </a:solidFill>
                <a:highlight>
                  <a:srgbClr val="FFFFFF"/>
                </a:highlight>
                <a:latin typeface="Times New Roman"/>
                <a:ea typeface="Times New Roman"/>
                <a:cs typeface="Times New Roman"/>
                <a:sym typeface="Times New Roman"/>
              </a:rPr>
              <a:t>. At the </a:t>
            </a:r>
            <a:r>
              <a:rPr lang="zh-CN" i="1">
                <a:solidFill>
                  <a:srgbClr val="434343"/>
                </a:solidFill>
                <a:highlight>
                  <a:srgbClr val="FFFFFF"/>
                </a:highlight>
                <a:latin typeface="Times New Roman"/>
                <a:ea typeface="Times New Roman"/>
                <a:cs typeface="Times New Roman"/>
                <a:sym typeface="Times New Roman"/>
              </a:rPr>
              <a:t>k</a:t>
            </a:r>
            <a:r>
              <a:rPr lang="zh-CN">
                <a:solidFill>
                  <a:srgbClr val="434343"/>
                </a:solidFill>
                <a:highlight>
                  <a:srgbClr val="FFFFFF"/>
                </a:highlight>
                <a:latin typeface="Times New Roman"/>
                <a:ea typeface="Times New Roman"/>
                <a:cs typeface="Times New Roman"/>
                <a:sym typeface="Times New Roman"/>
              </a:rPr>
              <a:t>-th step (starting with </a:t>
            </a:r>
            <a:r>
              <a:rPr lang="zh-CN" i="1">
                <a:solidFill>
                  <a:srgbClr val="434343"/>
                </a:solidFill>
                <a:highlight>
                  <a:srgbClr val="FFFFFF"/>
                </a:highlight>
                <a:latin typeface="Times New Roman"/>
                <a:ea typeface="Times New Roman"/>
                <a:cs typeface="Times New Roman"/>
                <a:sym typeface="Times New Roman"/>
              </a:rPr>
              <a:t>k</a:t>
            </a:r>
            <a:r>
              <a:rPr lang="zh-CN">
                <a:solidFill>
                  <a:srgbClr val="434343"/>
                </a:solidFill>
                <a:highlight>
                  <a:srgbClr val="FFFFFF"/>
                </a:highlight>
                <a:latin typeface="Times New Roman"/>
                <a:ea typeface="Times New Roman"/>
                <a:cs typeface="Times New Roman"/>
                <a:sym typeface="Times New Roman"/>
              </a:rPr>
              <a:t> = 0), we compute the QR decomposit</a:t>
            </a:r>
            <a:r>
              <a:rPr lang="zh-CN" u="sng">
                <a:solidFill>
                  <a:srgbClr val="434343"/>
                </a:solidFill>
                <a:highlight>
                  <a:srgbClr val="FFFFFF"/>
                </a:highlight>
                <a:latin typeface="Times New Roman"/>
                <a:ea typeface="Times New Roman"/>
                <a:cs typeface="Times New Roman"/>
                <a:sym typeface="Times New Roman"/>
                <a:hlinkClick r:id="rId3"/>
              </a:rPr>
              <a:t>ion</a:t>
            </a:r>
            <a:r>
              <a:rPr lang="zh-CN">
                <a:solidFill>
                  <a:srgbClr val="434343"/>
                </a:solidFill>
                <a:highlight>
                  <a:srgbClr val="FFFFFF"/>
                </a:highlight>
                <a:latin typeface="Times New Roman"/>
                <a:ea typeface="Times New Roman"/>
                <a:cs typeface="Times New Roman"/>
                <a:sym typeface="Times New Roman"/>
              </a:rPr>
              <a:t> </a:t>
            </a:r>
            <a:r>
              <a:rPr lang="zh-CN" i="1">
                <a:solidFill>
                  <a:srgbClr val="434343"/>
                </a:solidFill>
                <a:highlight>
                  <a:srgbClr val="FFFFFF"/>
                </a:highlight>
                <a:latin typeface="Times New Roman"/>
                <a:ea typeface="Times New Roman"/>
                <a:cs typeface="Times New Roman"/>
                <a:sym typeface="Times New Roman"/>
              </a:rPr>
              <a:t>A</a:t>
            </a:r>
            <a:r>
              <a:rPr lang="zh-CN" i="1" baseline="-25000">
                <a:solidFill>
                  <a:srgbClr val="434343"/>
                </a:solidFill>
                <a:highlight>
                  <a:srgbClr val="FFFFFF"/>
                </a:highlight>
                <a:latin typeface="Times New Roman"/>
                <a:ea typeface="Times New Roman"/>
                <a:cs typeface="Times New Roman"/>
                <a:sym typeface="Times New Roman"/>
              </a:rPr>
              <a:t>k</a:t>
            </a:r>
            <a:r>
              <a:rPr lang="zh-CN">
                <a:solidFill>
                  <a:srgbClr val="434343"/>
                </a:solidFill>
                <a:highlight>
                  <a:srgbClr val="FFFFFF"/>
                </a:highlight>
                <a:latin typeface="Times New Roman"/>
                <a:ea typeface="Times New Roman"/>
                <a:cs typeface="Times New Roman"/>
                <a:sym typeface="Times New Roman"/>
              </a:rPr>
              <a:t>=</a:t>
            </a:r>
            <a:r>
              <a:rPr lang="zh-CN" i="1">
                <a:solidFill>
                  <a:srgbClr val="434343"/>
                </a:solidFill>
                <a:highlight>
                  <a:srgbClr val="FFFFFF"/>
                </a:highlight>
                <a:latin typeface="Times New Roman"/>
                <a:ea typeface="Times New Roman"/>
                <a:cs typeface="Times New Roman"/>
                <a:sym typeface="Times New Roman"/>
              </a:rPr>
              <a:t>Q</a:t>
            </a:r>
            <a:r>
              <a:rPr lang="zh-CN" i="1" baseline="-25000">
                <a:solidFill>
                  <a:srgbClr val="434343"/>
                </a:solidFill>
                <a:highlight>
                  <a:srgbClr val="FFFFFF"/>
                </a:highlight>
                <a:latin typeface="Times New Roman"/>
                <a:ea typeface="Times New Roman"/>
                <a:cs typeface="Times New Roman"/>
                <a:sym typeface="Times New Roman"/>
              </a:rPr>
              <a:t>k</a:t>
            </a:r>
            <a:r>
              <a:rPr lang="zh-CN" i="1">
                <a:solidFill>
                  <a:srgbClr val="434343"/>
                </a:solidFill>
                <a:highlight>
                  <a:srgbClr val="FFFFFF"/>
                </a:highlight>
                <a:latin typeface="Times New Roman"/>
                <a:ea typeface="Times New Roman"/>
                <a:cs typeface="Times New Roman"/>
                <a:sym typeface="Times New Roman"/>
              </a:rPr>
              <a:t>R</a:t>
            </a:r>
            <a:r>
              <a:rPr lang="zh-CN" i="1" baseline="-25000">
                <a:solidFill>
                  <a:srgbClr val="434343"/>
                </a:solidFill>
                <a:highlight>
                  <a:srgbClr val="FFFFFF"/>
                </a:highlight>
                <a:latin typeface="Times New Roman"/>
                <a:ea typeface="Times New Roman"/>
                <a:cs typeface="Times New Roman"/>
                <a:sym typeface="Times New Roman"/>
              </a:rPr>
              <a:t>k</a:t>
            </a:r>
            <a:r>
              <a:rPr lang="zh-CN">
                <a:solidFill>
                  <a:srgbClr val="434343"/>
                </a:solidFill>
                <a:highlight>
                  <a:srgbClr val="FFFFFF"/>
                </a:highlight>
                <a:latin typeface="Times New Roman"/>
                <a:ea typeface="Times New Roman"/>
                <a:cs typeface="Times New Roman"/>
                <a:sym typeface="Times New Roman"/>
              </a:rPr>
              <a:t> where </a:t>
            </a:r>
            <a:r>
              <a:rPr lang="zh-CN" i="1">
                <a:solidFill>
                  <a:srgbClr val="434343"/>
                </a:solidFill>
                <a:highlight>
                  <a:srgbClr val="FFFFFF"/>
                </a:highlight>
                <a:latin typeface="Times New Roman"/>
                <a:ea typeface="Times New Roman"/>
                <a:cs typeface="Times New Roman"/>
                <a:sym typeface="Times New Roman"/>
              </a:rPr>
              <a:t>Q</a:t>
            </a:r>
            <a:r>
              <a:rPr lang="zh-CN" i="1" baseline="-25000">
                <a:solidFill>
                  <a:srgbClr val="434343"/>
                </a:solidFill>
                <a:highlight>
                  <a:srgbClr val="FFFFFF"/>
                </a:highlight>
                <a:latin typeface="Times New Roman"/>
                <a:ea typeface="Times New Roman"/>
                <a:cs typeface="Times New Roman"/>
                <a:sym typeface="Times New Roman"/>
              </a:rPr>
              <a:t>k</a:t>
            </a:r>
            <a:r>
              <a:rPr lang="zh-CN">
                <a:solidFill>
                  <a:srgbClr val="434343"/>
                </a:solidFill>
                <a:highlight>
                  <a:srgbClr val="FFFFFF"/>
                </a:highlight>
                <a:latin typeface="Times New Roman"/>
                <a:ea typeface="Times New Roman"/>
                <a:cs typeface="Times New Roman"/>
                <a:sym typeface="Times New Roman"/>
              </a:rPr>
              <a:t> is an orthogonal matrix (i.e., </a:t>
            </a:r>
            <a:r>
              <a:rPr lang="zh-CN" i="1">
                <a:solidFill>
                  <a:srgbClr val="434343"/>
                </a:solidFill>
                <a:highlight>
                  <a:srgbClr val="FFFFFF"/>
                </a:highlight>
                <a:latin typeface="Times New Roman"/>
                <a:ea typeface="Times New Roman"/>
                <a:cs typeface="Times New Roman"/>
                <a:sym typeface="Times New Roman"/>
              </a:rPr>
              <a:t>Q</a:t>
            </a:r>
            <a:r>
              <a:rPr lang="zh-CN" i="1" baseline="30000">
                <a:solidFill>
                  <a:srgbClr val="434343"/>
                </a:solidFill>
                <a:highlight>
                  <a:srgbClr val="FFFFFF"/>
                </a:highlight>
                <a:latin typeface="Times New Roman"/>
                <a:ea typeface="Times New Roman"/>
                <a:cs typeface="Times New Roman"/>
                <a:sym typeface="Times New Roman"/>
              </a:rPr>
              <a:t>T</a:t>
            </a:r>
            <a:r>
              <a:rPr lang="zh-CN">
                <a:solidFill>
                  <a:srgbClr val="434343"/>
                </a:solidFill>
                <a:highlight>
                  <a:srgbClr val="FFFFFF"/>
                </a:highlight>
                <a:latin typeface="Times New Roman"/>
                <a:ea typeface="Times New Roman"/>
                <a:cs typeface="Times New Roman"/>
                <a:sym typeface="Times New Roman"/>
              </a:rPr>
              <a:t> = </a:t>
            </a:r>
            <a:r>
              <a:rPr lang="zh-CN" i="1">
                <a:solidFill>
                  <a:srgbClr val="434343"/>
                </a:solidFill>
                <a:highlight>
                  <a:srgbClr val="FFFFFF"/>
                </a:highlight>
                <a:latin typeface="Times New Roman"/>
                <a:ea typeface="Times New Roman"/>
                <a:cs typeface="Times New Roman"/>
                <a:sym typeface="Times New Roman"/>
              </a:rPr>
              <a:t>Q</a:t>
            </a:r>
            <a:r>
              <a:rPr lang="zh-CN" baseline="30000">
                <a:solidFill>
                  <a:srgbClr val="434343"/>
                </a:solidFill>
                <a:highlight>
                  <a:srgbClr val="FFFFFF"/>
                </a:highlight>
                <a:latin typeface="Times New Roman"/>
                <a:ea typeface="Times New Roman"/>
                <a:cs typeface="Times New Roman"/>
                <a:sym typeface="Times New Roman"/>
              </a:rPr>
              <a:t>−1</a:t>
            </a:r>
            <a:r>
              <a:rPr lang="zh-CN">
                <a:solidFill>
                  <a:srgbClr val="434343"/>
                </a:solidFill>
                <a:highlight>
                  <a:srgbClr val="FFFFFF"/>
                </a:highlight>
                <a:latin typeface="Times New Roman"/>
                <a:ea typeface="Times New Roman"/>
                <a:cs typeface="Times New Roman"/>
                <a:sym typeface="Times New Roman"/>
              </a:rPr>
              <a:t>) and </a:t>
            </a:r>
            <a:r>
              <a:rPr lang="zh-CN" i="1">
                <a:solidFill>
                  <a:srgbClr val="434343"/>
                </a:solidFill>
                <a:highlight>
                  <a:srgbClr val="FFFFFF"/>
                </a:highlight>
                <a:latin typeface="Times New Roman"/>
                <a:ea typeface="Times New Roman"/>
                <a:cs typeface="Times New Roman"/>
                <a:sym typeface="Times New Roman"/>
              </a:rPr>
              <a:t>R</a:t>
            </a:r>
            <a:r>
              <a:rPr lang="zh-CN" i="1" baseline="-25000">
                <a:solidFill>
                  <a:srgbClr val="434343"/>
                </a:solidFill>
                <a:highlight>
                  <a:srgbClr val="FFFFFF"/>
                </a:highlight>
                <a:latin typeface="Times New Roman"/>
                <a:ea typeface="Times New Roman"/>
                <a:cs typeface="Times New Roman"/>
                <a:sym typeface="Times New Roman"/>
              </a:rPr>
              <a:t>k</a:t>
            </a:r>
            <a:r>
              <a:rPr lang="zh-CN">
                <a:solidFill>
                  <a:srgbClr val="434343"/>
                </a:solidFill>
                <a:highlight>
                  <a:srgbClr val="FFFFFF"/>
                </a:highlight>
                <a:latin typeface="Times New Roman"/>
                <a:ea typeface="Times New Roman"/>
                <a:cs typeface="Times New Roman"/>
                <a:sym typeface="Times New Roman"/>
              </a:rPr>
              <a:t> is an upper triangular matrix. We then form </a:t>
            </a:r>
            <a:r>
              <a:rPr lang="zh-CN" i="1">
                <a:solidFill>
                  <a:srgbClr val="434343"/>
                </a:solidFill>
                <a:highlight>
                  <a:srgbClr val="FFFFFF"/>
                </a:highlight>
                <a:latin typeface="Times New Roman"/>
                <a:ea typeface="Times New Roman"/>
                <a:cs typeface="Times New Roman"/>
                <a:sym typeface="Times New Roman"/>
              </a:rPr>
              <a:t>A</a:t>
            </a:r>
            <a:r>
              <a:rPr lang="zh-CN" i="1" baseline="-25000">
                <a:solidFill>
                  <a:srgbClr val="434343"/>
                </a:solidFill>
                <a:highlight>
                  <a:srgbClr val="FFFFFF"/>
                </a:highlight>
                <a:latin typeface="Times New Roman"/>
                <a:ea typeface="Times New Roman"/>
                <a:cs typeface="Times New Roman"/>
                <a:sym typeface="Times New Roman"/>
              </a:rPr>
              <a:t>k</a:t>
            </a:r>
            <a:r>
              <a:rPr lang="zh-CN" baseline="-25000">
                <a:solidFill>
                  <a:srgbClr val="434343"/>
                </a:solidFill>
                <a:highlight>
                  <a:srgbClr val="FFFFFF"/>
                </a:highlight>
                <a:latin typeface="Times New Roman"/>
                <a:ea typeface="Times New Roman"/>
                <a:cs typeface="Times New Roman"/>
                <a:sym typeface="Times New Roman"/>
              </a:rPr>
              <a:t>+1</a:t>
            </a:r>
            <a:r>
              <a:rPr lang="zh-CN">
                <a:solidFill>
                  <a:srgbClr val="434343"/>
                </a:solidFill>
                <a:highlight>
                  <a:srgbClr val="FFFFFF"/>
                </a:highlight>
                <a:latin typeface="Times New Roman"/>
                <a:ea typeface="Times New Roman"/>
                <a:cs typeface="Times New Roman"/>
                <a:sym typeface="Times New Roman"/>
              </a:rPr>
              <a:t> = </a:t>
            </a:r>
            <a:r>
              <a:rPr lang="zh-CN" i="1">
                <a:solidFill>
                  <a:srgbClr val="434343"/>
                </a:solidFill>
                <a:highlight>
                  <a:srgbClr val="FFFFFF"/>
                </a:highlight>
                <a:latin typeface="Times New Roman"/>
                <a:ea typeface="Times New Roman"/>
                <a:cs typeface="Times New Roman"/>
                <a:sym typeface="Times New Roman"/>
              </a:rPr>
              <a:t>R</a:t>
            </a:r>
            <a:r>
              <a:rPr lang="zh-CN" i="1" baseline="-25000">
                <a:solidFill>
                  <a:srgbClr val="434343"/>
                </a:solidFill>
                <a:highlight>
                  <a:srgbClr val="FFFFFF"/>
                </a:highlight>
                <a:latin typeface="Times New Roman"/>
                <a:ea typeface="Times New Roman"/>
                <a:cs typeface="Times New Roman"/>
                <a:sym typeface="Times New Roman"/>
              </a:rPr>
              <a:t>k</a:t>
            </a:r>
            <a:r>
              <a:rPr lang="zh-CN" i="1">
                <a:solidFill>
                  <a:srgbClr val="434343"/>
                </a:solidFill>
                <a:highlight>
                  <a:srgbClr val="FFFFFF"/>
                </a:highlight>
                <a:latin typeface="Times New Roman"/>
                <a:ea typeface="Times New Roman"/>
                <a:cs typeface="Times New Roman"/>
                <a:sym typeface="Times New Roman"/>
              </a:rPr>
              <a:t>Q</a:t>
            </a:r>
            <a:r>
              <a:rPr lang="zh-CN" i="1" baseline="-25000">
                <a:solidFill>
                  <a:srgbClr val="434343"/>
                </a:solidFill>
                <a:highlight>
                  <a:srgbClr val="FFFFFF"/>
                </a:highlight>
                <a:latin typeface="Times New Roman"/>
                <a:ea typeface="Times New Roman"/>
                <a:cs typeface="Times New Roman"/>
                <a:sym typeface="Times New Roman"/>
              </a:rPr>
              <a:t>k</a:t>
            </a:r>
            <a:r>
              <a:rPr lang="zh-CN">
                <a:solidFill>
                  <a:srgbClr val="434343"/>
                </a:solidFill>
                <a:highlight>
                  <a:srgbClr val="FFFFFF"/>
                </a:highlight>
                <a:latin typeface="Times New Roman"/>
                <a:ea typeface="Times New Roman"/>
                <a:cs typeface="Times New Roman"/>
                <a:sym typeface="Times New Roman"/>
              </a:rPr>
              <a:t>. Note that</a:t>
            </a:r>
            <a:endParaRPr>
              <a:solidFill>
                <a:srgbClr val="434343"/>
              </a:solidFill>
              <a:highlight>
                <a:srgbClr val="FFFFFF"/>
              </a:highlight>
              <a:latin typeface="Times New Roman"/>
              <a:ea typeface="Times New Roman"/>
              <a:cs typeface="Times New Roman"/>
              <a:sym typeface="Times New Roman"/>
            </a:endParaRPr>
          </a:p>
          <a:p>
            <a:pPr marL="0" indent="0">
              <a:spcBef>
                <a:spcPts val="2133"/>
              </a:spcBef>
              <a:buNone/>
            </a:pPr>
            <a:endParaRPr>
              <a:solidFill>
                <a:srgbClr val="434343"/>
              </a:solidFill>
              <a:highlight>
                <a:srgbClr val="FFFFFF"/>
              </a:highlight>
              <a:latin typeface="Times New Roman"/>
              <a:ea typeface="Times New Roman"/>
              <a:cs typeface="Times New Roman"/>
              <a:sym typeface="Times New Roman"/>
            </a:endParaRPr>
          </a:p>
          <a:p>
            <a:pPr>
              <a:spcBef>
                <a:spcPts val="2133"/>
              </a:spcBef>
              <a:buClr>
                <a:srgbClr val="434343"/>
              </a:buClr>
              <a:buFont typeface="Times New Roman"/>
              <a:buChar char="●"/>
            </a:pPr>
            <a:r>
              <a:rPr lang="zh-CN">
                <a:solidFill>
                  <a:srgbClr val="434343"/>
                </a:solidFill>
                <a:highlight>
                  <a:srgbClr val="FFFFFF"/>
                </a:highlight>
                <a:latin typeface="Times New Roman"/>
                <a:ea typeface="Times New Roman"/>
                <a:cs typeface="Times New Roman"/>
                <a:sym typeface="Times New Roman"/>
              </a:rPr>
              <a:t>so all the </a:t>
            </a:r>
            <a:r>
              <a:rPr lang="zh-CN" i="1">
                <a:solidFill>
                  <a:srgbClr val="434343"/>
                </a:solidFill>
                <a:highlight>
                  <a:srgbClr val="FFFFFF"/>
                </a:highlight>
                <a:latin typeface="Times New Roman"/>
                <a:ea typeface="Times New Roman"/>
                <a:cs typeface="Times New Roman"/>
                <a:sym typeface="Times New Roman"/>
              </a:rPr>
              <a:t>A</a:t>
            </a:r>
            <a:r>
              <a:rPr lang="zh-CN" i="1" baseline="-25000">
                <a:solidFill>
                  <a:srgbClr val="434343"/>
                </a:solidFill>
                <a:highlight>
                  <a:srgbClr val="FFFFFF"/>
                </a:highlight>
                <a:latin typeface="Times New Roman"/>
                <a:ea typeface="Times New Roman"/>
                <a:cs typeface="Times New Roman"/>
                <a:sym typeface="Times New Roman"/>
              </a:rPr>
              <a:t>k</a:t>
            </a:r>
            <a:r>
              <a:rPr lang="zh-CN">
                <a:solidFill>
                  <a:srgbClr val="434343"/>
                </a:solidFill>
                <a:highlight>
                  <a:srgbClr val="FFFFFF"/>
                </a:highlight>
                <a:latin typeface="Times New Roman"/>
                <a:ea typeface="Times New Roman"/>
                <a:cs typeface="Times New Roman"/>
                <a:sym typeface="Times New Roman"/>
              </a:rPr>
              <a:t> are similar and hence they have the same eigenvalues. The algorithm is numerically stable because it proceeds by </a:t>
            </a:r>
            <a:r>
              <a:rPr lang="zh-CN" i="1">
                <a:solidFill>
                  <a:srgbClr val="434343"/>
                </a:solidFill>
                <a:highlight>
                  <a:srgbClr val="FFFFFF"/>
                </a:highlight>
                <a:latin typeface="Times New Roman"/>
                <a:ea typeface="Times New Roman"/>
                <a:cs typeface="Times New Roman"/>
                <a:sym typeface="Times New Roman"/>
              </a:rPr>
              <a:t>orthogonal</a:t>
            </a:r>
            <a:r>
              <a:rPr lang="zh-CN">
                <a:solidFill>
                  <a:srgbClr val="434343"/>
                </a:solidFill>
                <a:highlight>
                  <a:srgbClr val="FFFFFF"/>
                </a:highlight>
                <a:latin typeface="Times New Roman"/>
                <a:ea typeface="Times New Roman"/>
                <a:cs typeface="Times New Roman"/>
                <a:sym typeface="Times New Roman"/>
              </a:rPr>
              <a:t> similarity transforms.</a:t>
            </a:r>
            <a:endParaRPr>
              <a:solidFill>
                <a:srgbClr val="434343"/>
              </a:solidFill>
              <a:highlight>
                <a:srgbClr val="FFFFFF"/>
              </a:highlight>
              <a:latin typeface="Times New Roman"/>
              <a:ea typeface="Times New Roman"/>
              <a:cs typeface="Times New Roman"/>
              <a:sym typeface="Times New Roman"/>
            </a:endParaRPr>
          </a:p>
          <a:p>
            <a:pPr marL="0" indent="0">
              <a:spcBef>
                <a:spcPts val="2133"/>
              </a:spcBef>
              <a:spcAft>
                <a:spcPts val="2133"/>
              </a:spcAft>
              <a:buNone/>
            </a:pPr>
            <a:endParaRPr>
              <a:latin typeface="Times New Roman"/>
              <a:ea typeface="Times New Roman"/>
              <a:cs typeface="Times New Roman"/>
              <a:sym typeface="Times New Roman"/>
            </a:endParaRPr>
          </a:p>
        </p:txBody>
      </p:sp>
      <p:pic>
        <p:nvPicPr>
          <p:cNvPr id="230" name="Google Shape;230;p33"/>
          <p:cNvPicPr preferRelativeResize="0"/>
          <p:nvPr/>
        </p:nvPicPr>
        <p:blipFill>
          <a:blip r:embed="rId4">
            <a:alphaModFix/>
          </a:blip>
          <a:stretch>
            <a:fillRect/>
          </a:stretch>
        </p:blipFill>
        <p:spPr>
          <a:xfrm>
            <a:off x="2498400" y="4801734"/>
            <a:ext cx="6887933" cy="480033"/>
          </a:xfrm>
          <a:prstGeom prst="rect">
            <a:avLst/>
          </a:prstGeom>
          <a:noFill/>
          <a:ln>
            <a:noFill/>
          </a:ln>
        </p:spPr>
      </p:pic>
      <p:pic>
        <p:nvPicPr>
          <p:cNvPr id="231" name="Google Shape;231;p33"/>
          <p:cNvPicPr preferRelativeResize="0"/>
          <p:nvPr/>
        </p:nvPicPr>
        <p:blipFill>
          <a:blip r:embed="rId5">
            <a:alphaModFix/>
          </a:blip>
          <a:stretch>
            <a:fillRect/>
          </a:stretch>
        </p:blipFill>
        <p:spPr>
          <a:xfrm>
            <a:off x="7171801" y="2091734"/>
            <a:ext cx="1068833" cy="403333"/>
          </a:xfrm>
          <a:prstGeom prst="rect">
            <a:avLst/>
          </a:prstGeom>
          <a:noFill/>
          <a:ln>
            <a:noFill/>
          </a:ln>
        </p:spPr>
      </p:pic>
      <p:sp>
        <p:nvSpPr>
          <p:cNvPr id="2" name="灯片编号占位符 1">
            <a:extLst>
              <a:ext uri="{FF2B5EF4-FFF2-40B4-BE49-F238E27FC236}">
                <a16:creationId xmlns:a16="http://schemas.microsoft.com/office/drawing/2014/main" id="{DA34D4E7-35A9-6B4C-996B-04F59246F18B}"/>
              </a:ext>
            </a:extLst>
          </p:cNvPr>
          <p:cNvSpPr>
            <a:spLocks noGrp="1"/>
          </p:cNvSpPr>
          <p:nvPr>
            <p:ph type="sldNum" idx="12"/>
          </p:nvPr>
        </p:nvSpPr>
        <p:spPr/>
        <p:txBody>
          <a:bodyPr/>
          <a:lstStyle/>
          <a:p>
            <a:fld id="{00000000-1234-1234-1234-123412341234}" type="slidenum">
              <a:rPr lang="en-US" altLang="zh-CN" smtClean="0"/>
              <a:pPr/>
              <a:t>21</a:t>
            </a:fld>
            <a:endParaRPr lang="zh-CN" altLang="en-US"/>
          </a:p>
        </p:txBody>
      </p:sp>
    </p:spTree>
    <p:extLst>
      <p:ext uri="{BB962C8B-B14F-4D97-AF65-F5344CB8AC3E}">
        <p14:creationId xmlns:p14="http://schemas.microsoft.com/office/powerpoint/2010/main" val="1185717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Golub Kahan (quote)</a:t>
            </a:r>
            <a:endParaRPr>
              <a:solidFill>
                <a:srgbClr val="FF0000"/>
              </a:solidFill>
              <a:latin typeface="Times New Roman"/>
              <a:ea typeface="Times New Roman"/>
              <a:cs typeface="Times New Roman"/>
              <a:sym typeface="Times New Roman"/>
            </a:endParaRPr>
          </a:p>
          <a:p>
            <a:endParaRPr/>
          </a:p>
        </p:txBody>
      </p:sp>
      <p:sp>
        <p:nvSpPr>
          <p:cNvPr id="237" name="Google Shape;237;p3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Why we use QR?</a:t>
            </a:r>
            <a:endParaRPr>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For common matrix, one iteration of QR decomposition cost </a:t>
            </a:r>
            <a:r>
              <a:rPr lang="zh-CN">
                <a:solidFill>
                  <a:srgbClr val="FF0000"/>
                </a:solidFill>
                <a:latin typeface="Times New Roman"/>
                <a:ea typeface="Times New Roman"/>
                <a:cs typeface="Times New Roman"/>
                <a:sym typeface="Times New Roman"/>
              </a:rPr>
              <a:t>O(n^3)</a:t>
            </a:r>
            <a:endParaRPr>
              <a:solidFill>
                <a:srgbClr val="FF0000"/>
              </a:solidFill>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But for tridiagonal matrix, time cost is </a:t>
            </a:r>
            <a:r>
              <a:rPr lang="zh-CN">
                <a:solidFill>
                  <a:srgbClr val="FF0000"/>
                </a:solidFill>
                <a:latin typeface="Times New Roman"/>
                <a:ea typeface="Times New Roman"/>
                <a:cs typeface="Times New Roman"/>
                <a:sym typeface="Times New Roman"/>
              </a:rPr>
              <a:t>O(n)</a:t>
            </a:r>
            <a:endParaRPr>
              <a:solidFill>
                <a:srgbClr val="FF0000"/>
              </a:solidFill>
              <a:latin typeface="Times New Roman"/>
              <a:ea typeface="Times New Roman"/>
              <a:cs typeface="Times New Roman"/>
              <a:sym typeface="Times New Roman"/>
            </a:endParaRPr>
          </a:p>
          <a:p>
            <a:pPr marL="0" indent="0">
              <a:spcBef>
                <a:spcPts val="2133"/>
              </a:spcBef>
              <a:spcAft>
                <a:spcPts val="2133"/>
              </a:spcAft>
              <a:buNone/>
            </a:pPr>
            <a:endParaRPr>
              <a:solidFill>
                <a:srgbClr val="FF0000"/>
              </a:solidFill>
              <a:latin typeface="Times New Roman"/>
              <a:ea typeface="Times New Roman"/>
              <a:cs typeface="Times New Roman"/>
              <a:sym typeface="Times New Roman"/>
            </a:endParaRPr>
          </a:p>
        </p:txBody>
      </p:sp>
      <p:pic>
        <p:nvPicPr>
          <p:cNvPr id="238" name="Google Shape;238;p34"/>
          <p:cNvPicPr preferRelativeResize="0"/>
          <p:nvPr/>
        </p:nvPicPr>
        <p:blipFill>
          <a:blip r:embed="rId3">
            <a:alphaModFix/>
          </a:blip>
          <a:stretch>
            <a:fillRect/>
          </a:stretch>
        </p:blipFill>
        <p:spPr>
          <a:xfrm>
            <a:off x="580768" y="2859837"/>
            <a:ext cx="7306601" cy="3232000"/>
          </a:xfrm>
          <a:prstGeom prst="rect">
            <a:avLst/>
          </a:prstGeom>
          <a:noFill/>
          <a:ln>
            <a:noFill/>
          </a:ln>
        </p:spPr>
      </p:pic>
      <p:sp>
        <p:nvSpPr>
          <p:cNvPr id="239" name="Google Shape;239;p34"/>
          <p:cNvSpPr txBox="1"/>
          <p:nvPr/>
        </p:nvSpPr>
        <p:spPr>
          <a:xfrm>
            <a:off x="645267" y="6271500"/>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sp>
        <p:nvSpPr>
          <p:cNvPr id="2" name="灯片编号占位符 1">
            <a:extLst>
              <a:ext uri="{FF2B5EF4-FFF2-40B4-BE49-F238E27FC236}">
                <a16:creationId xmlns:a16="http://schemas.microsoft.com/office/drawing/2014/main" id="{1A2E7CFA-E19F-3A41-8325-51836C395C86}"/>
              </a:ext>
            </a:extLst>
          </p:cNvPr>
          <p:cNvSpPr>
            <a:spLocks noGrp="1"/>
          </p:cNvSpPr>
          <p:nvPr>
            <p:ph type="sldNum" idx="12"/>
          </p:nvPr>
        </p:nvSpPr>
        <p:spPr/>
        <p:txBody>
          <a:bodyPr/>
          <a:lstStyle/>
          <a:p>
            <a:fld id="{00000000-1234-1234-1234-123412341234}" type="slidenum">
              <a:rPr lang="en-US" altLang="zh-CN" smtClean="0"/>
              <a:pPr/>
              <a:t>22</a:t>
            </a:fld>
            <a:endParaRPr lang="zh-CN" altLang="en-US"/>
          </a:p>
        </p:txBody>
      </p:sp>
    </p:spTree>
    <p:extLst>
      <p:ext uri="{BB962C8B-B14F-4D97-AF65-F5344CB8AC3E}">
        <p14:creationId xmlns:p14="http://schemas.microsoft.com/office/powerpoint/2010/main" val="345040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Jacobi Rotation (quote)</a:t>
            </a:r>
            <a:endParaRPr>
              <a:solidFill>
                <a:srgbClr val="FF0000"/>
              </a:solidFill>
              <a:latin typeface="Times New Roman"/>
              <a:ea typeface="Times New Roman"/>
              <a:cs typeface="Times New Roman"/>
              <a:sym typeface="Times New Roman"/>
            </a:endParaRPr>
          </a:p>
          <a:p>
            <a:endParaRPr/>
          </a:p>
        </p:txBody>
      </p:sp>
      <p:sp>
        <p:nvSpPr>
          <p:cNvPr id="245" name="Google Shape;245;p3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endParaRPr>
              <a:latin typeface="Times New Roman"/>
              <a:ea typeface="Times New Roman"/>
              <a:cs typeface="Times New Roman"/>
              <a:sym typeface="Times New Roman"/>
            </a:endParaRPr>
          </a:p>
          <a:p>
            <a:pPr marL="0" indent="0">
              <a:spcBef>
                <a:spcPts val="2133"/>
              </a:spcBef>
              <a:spcAft>
                <a:spcPts val="2133"/>
              </a:spcAft>
              <a:buNone/>
            </a:pPr>
            <a:endParaRPr>
              <a:latin typeface="Times New Roman"/>
              <a:ea typeface="Times New Roman"/>
              <a:cs typeface="Times New Roman"/>
              <a:sym typeface="Times New Roman"/>
            </a:endParaRPr>
          </a:p>
        </p:txBody>
      </p:sp>
      <p:pic>
        <p:nvPicPr>
          <p:cNvPr id="246" name="Google Shape;246;p35"/>
          <p:cNvPicPr preferRelativeResize="0"/>
          <p:nvPr/>
        </p:nvPicPr>
        <p:blipFill>
          <a:blip r:embed="rId3">
            <a:alphaModFix/>
          </a:blip>
          <a:stretch>
            <a:fillRect/>
          </a:stretch>
        </p:blipFill>
        <p:spPr>
          <a:xfrm>
            <a:off x="510034" y="1407334"/>
            <a:ext cx="7104935" cy="4243135"/>
          </a:xfrm>
          <a:prstGeom prst="rect">
            <a:avLst/>
          </a:prstGeom>
          <a:noFill/>
          <a:ln>
            <a:noFill/>
          </a:ln>
        </p:spPr>
      </p:pic>
      <p:sp>
        <p:nvSpPr>
          <p:cNvPr id="247" name="Google Shape;247;p35"/>
          <p:cNvSpPr txBox="1"/>
          <p:nvPr/>
        </p:nvSpPr>
        <p:spPr>
          <a:xfrm>
            <a:off x="617600" y="5700833"/>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sp>
        <p:nvSpPr>
          <p:cNvPr id="2" name="灯片编号占位符 1">
            <a:extLst>
              <a:ext uri="{FF2B5EF4-FFF2-40B4-BE49-F238E27FC236}">
                <a16:creationId xmlns:a16="http://schemas.microsoft.com/office/drawing/2014/main" id="{63ACCF97-A20C-914C-94D5-5DF1261EE4C3}"/>
              </a:ext>
            </a:extLst>
          </p:cNvPr>
          <p:cNvSpPr>
            <a:spLocks noGrp="1"/>
          </p:cNvSpPr>
          <p:nvPr>
            <p:ph type="sldNum" idx="12"/>
          </p:nvPr>
        </p:nvSpPr>
        <p:spPr/>
        <p:txBody>
          <a:bodyPr/>
          <a:lstStyle/>
          <a:p>
            <a:fld id="{00000000-1234-1234-1234-123412341234}" type="slidenum">
              <a:rPr lang="en-US" altLang="zh-CN" smtClean="0"/>
              <a:pPr/>
              <a:t>23</a:t>
            </a:fld>
            <a:endParaRPr lang="zh-CN" altLang="en-US"/>
          </a:p>
        </p:txBody>
      </p:sp>
    </p:spTree>
    <p:extLst>
      <p:ext uri="{BB962C8B-B14F-4D97-AF65-F5344CB8AC3E}">
        <p14:creationId xmlns:p14="http://schemas.microsoft.com/office/powerpoint/2010/main" val="3503640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Jacobi Rotation </a:t>
            </a:r>
            <a:endParaRPr>
              <a:solidFill>
                <a:srgbClr val="FF0000"/>
              </a:solidFill>
              <a:latin typeface="Times New Roman"/>
              <a:ea typeface="Times New Roman"/>
              <a:cs typeface="Times New Roman"/>
              <a:sym typeface="Times New Roman"/>
            </a:endParaRPr>
          </a:p>
          <a:p>
            <a:endParaRPr/>
          </a:p>
        </p:txBody>
      </p:sp>
      <p:sp>
        <p:nvSpPr>
          <p:cNvPr id="253" name="Google Shape;253;p3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solidFill>
                  <a:srgbClr val="FF0000"/>
                </a:solidFill>
                <a:latin typeface="Times New Roman"/>
                <a:ea typeface="Times New Roman"/>
                <a:cs typeface="Times New Roman"/>
                <a:sym typeface="Times New Roman"/>
              </a:rPr>
              <a:t>Givens</a:t>
            </a:r>
            <a:r>
              <a:rPr lang="zh-CN">
                <a:latin typeface="Times New Roman"/>
                <a:ea typeface="Times New Roman"/>
                <a:cs typeface="Times New Roman"/>
                <a:sym typeface="Times New Roman"/>
              </a:rPr>
              <a:t> Transformation, Consider:</a:t>
            </a:r>
            <a:endParaRPr>
              <a:latin typeface="Times New Roman"/>
              <a:ea typeface="Times New Roman"/>
              <a:cs typeface="Times New Roman"/>
              <a:sym typeface="Times New Roman"/>
            </a:endParaRPr>
          </a:p>
        </p:txBody>
      </p:sp>
      <p:pic>
        <p:nvPicPr>
          <p:cNvPr id="254" name="Google Shape;254;p36"/>
          <p:cNvPicPr preferRelativeResize="0"/>
          <p:nvPr/>
        </p:nvPicPr>
        <p:blipFill>
          <a:blip r:embed="rId3">
            <a:alphaModFix/>
          </a:blip>
          <a:stretch>
            <a:fillRect/>
          </a:stretch>
        </p:blipFill>
        <p:spPr>
          <a:xfrm>
            <a:off x="1444700" y="2120067"/>
            <a:ext cx="2638733" cy="942400"/>
          </a:xfrm>
          <a:prstGeom prst="rect">
            <a:avLst/>
          </a:prstGeom>
          <a:noFill/>
          <a:ln>
            <a:noFill/>
          </a:ln>
        </p:spPr>
      </p:pic>
      <p:pic>
        <p:nvPicPr>
          <p:cNvPr id="255" name="Google Shape;255;p36"/>
          <p:cNvPicPr preferRelativeResize="0"/>
          <p:nvPr/>
        </p:nvPicPr>
        <p:blipFill>
          <a:blip r:embed="rId4">
            <a:alphaModFix/>
          </a:blip>
          <a:stretch>
            <a:fillRect/>
          </a:stretch>
        </p:blipFill>
        <p:spPr>
          <a:xfrm>
            <a:off x="1493700" y="3317067"/>
            <a:ext cx="1342067" cy="884533"/>
          </a:xfrm>
          <a:prstGeom prst="rect">
            <a:avLst/>
          </a:prstGeom>
          <a:noFill/>
          <a:ln>
            <a:noFill/>
          </a:ln>
        </p:spPr>
      </p:pic>
      <p:pic>
        <p:nvPicPr>
          <p:cNvPr id="256" name="Google Shape;256;p36"/>
          <p:cNvPicPr preferRelativeResize="0"/>
          <p:nvPr/>
        </p:nvPicPr>
        <p:blipFill>
          <a:blip r:embed="rId5">
            <a:alphaModFix/>
          </a:blip>
          <a:stretch>
            <a:fillRect/>
          </a:stretch>
        </p:blipFill>
        <p:spPr>
          <a:xfrm>
            <a:off x="1493700" y="4360000"/>
            <a:ext cx="1717333" cy="480000"/>
          </a:xfrm>
          <a:prstGeom prst="rect">
            <a:avLst/>
          </a:prstGeom>
          <a:noFill/>
          <a:ln>
            <a:noFill/>
          </a:ln>
        </p:spPr>
      </p:pic>
      <p:sp>
        <p:nvSpPr>
          <p:cNvPr id="2" name="灯片编号占位符 1">
            <a:extLst>
              <a:ext uri="{FF2B5EF4-FFF2-40B4-BE49-F238E27FC236}">
                <a16:creationId xmlns:a16="http://schemas.microsoft.com/office/drawing/2014/main" id="{21E6F666-756F-B440-9DF8-7ACDD7C62D78}"/>
              </a:ext>
            </a:extLst>
          </p:cNvPr>
          <p:cNvSpPr>
            <a:spLocks noGrp="1"/>
          </p:cNvSpPr>
          <p:nvPr>
            <p:ph type="sldNum" idx="12"/>
          </p:nvPr>
        </p:nvSpPr>
        <p:spPr/>
        <p:txBody>
          <a:bodyPr/>
          <a:lstStyle/>
          <a:p>
            <a:fld id="{00000000-1234-1234-1234-123412341234}" type="slidenum">
              <a:rPr lang="en-US" altLang="zh-CN" smtClean="0"/>
              <a:pPr/>
              <a:t>24</a:t>
            </a:fld>
            <a:endParaRPr lang="zh-CN" altLang="en-US"/>
          </a:p>
        </p:txBody>
      </p:sp>
    </p:spTree>
    <p:extLst>
      <p:ext uri="{BB962C8B-B14F-4D97-AF65-F5344CB8AC3E}">
        <p14:creationId xmlns:p14="http://schemas.microsoft.com/office/powerpoint/2010/main" val="2284729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Jacobi Rotation (quote)</a:t>
            </a:r>
            <a:endParaRPr>
              <a:solidFill>
                <a:srgbClr val="FF0000"/>
              </a:solidFill>
              <a:latin typeface="Times New Roman"/>
              <a:ea typeface="Times New Roman"/>
              <a:cs typeface="Times New Roman"/>
              <a:sym typeface="Times New Roman"/>
            </a:endParaRPr>
          </a:p>
          <a:p>
            <a:endParaRPr/>
          </a:p>
        </p:txBody>
      </p:sp>
      <p:sp>
        <p:nvSpPr>
          <p:cNvPr id="262" name="Google Shape;262;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63" name="Google Shape;263;p37"/>
          <p:cNvPicPr preferRelativeResize="0"/>
          <p:nvPr/>
        </p:nvPicPr>
        <p:blipFill>
          <a:blip r:embed="rId3">
            <a:alphaModFix/>
          </a:blip>
          <a:stretch>
            <a:fillRect/>
          </a:stretch>
        </p:blipFill>
        <p:spPr>
          <a:xfrm>
            <a:off x="525367" y="1422018"/>
            <a:ext cx="6553901" cy="989567"/>
          </a:xfrm>
          <a:prstGeom prst="rect">
            <a:avLst/>
          </a:prstGeom>
          <a:noFill/>
          <a:ln>
            <a:noFill/>
          </a:ln>
        </p:spPr>
      </p:pic>
      <p:pic>
        <p:nvPicPr>
          <p:cNvPr id="264" name="Google Shape;264;p37"/>
          <p:cNvPicPr preferRelativeResize="0"/>
          <p:nvPr/>
        </p:nvPicPr>
        <p:blipFill>
          <a:blip r:embed="rId4">
            <a:alphaModFix/>
          </a:blip>
          <a:stretch>
            <a:fillRect/>
          </a:stretch>
        </p:blipFill>
        <p:spPr>
          <a:xfrm>
            <a:off x="645200" y="2411601"/>
            <a:ext cx="5600533" cy="3583367"/>
          </a:xfrm>
          <a:prstGeom prst="rect">
            <a:avLst/>
          </a:prstGeom>
          <a:noFill/>
          <a:ln>
            <a:noFill/>
          </a:ln>
        </p:spPr>
      </p:pic>
      <p:sp>
        <p:nvSpPr>
          <p:cNvPr id="265" name="Google Shape;265;p37"/>
          <p:cNvSpPr txBox="1"/>
          <p:nvPr/>
        </p:nvSpPr>
        <p:spPr>
          <a:xfrm>
            <a:off x="525367" y="6147133"/>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sp>
        <p:nvSpPr>
          <p:cNvPr id="2" name="灯片编号占位符 1">
            <a:extLst>
              <a:ext uri="{FF2B5EF4-FFF2-40B4-BE49-F238E27FC236}">
                <a16:creationId xmlns:a16="http://schemas.microsoft.com/office/drawing/2014/main" id="{EB3C0B09-B3FC-3A43-9012-422142293093}"/>
              </a:ext>
            </a:extLst>
          </p:cNvPr>
          <p:cNvSpPr>
            <a:spLocks noGrp="1"/>
          </p:cNvSpPr>
          <p:nvPr>
            <p:ph type="sldNum" idx="12"/>
          </p:nvPr>
        </p:nvSpPr>
        <p:spPr/>
        <p:txBody>
          <a:bodyPr/>
          <a:lstStyle/>
          <a:p>
            <a:fld id="{00000000-1234-1234-1234-123412341234}" type="slidenum">
              <a:rPr lang="en-US" altLang="zh-CN" smtClean="0"/>
              <a:pPr/>
              <a:t>25</a:t>
            </a:fld>
            <a:endParaRPr lang="zh-CN" altLang="en-US"/>
          </a:p>
        </p:txBody>
      </p:sp>
    </p:spTree>
    <p:extLst>
      <p:ext uri="{BB962C8B-B14F-4D97-AF65-F5344CB8AC3E}">
        <p14:creationId xmlns:p14="http://schemas.microsoft.com/office/powerpoint/2010/main" val="3255811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Jacobi Rotation (quote)</a:t>
            </a:r>
            <a:endParaRPr>
              <a:solidFill>
                <a:srgbClr val="FF0000"/>
              </a:solidFill>
              <a:latin typeface="Times New Roman"/>
              <a:ea typeface="Times New Roman"/>
              <a:cs typeface="Times New Roman"/>
              <a:sym typeface="Times New Roman"/>
            </a:endParaRPr>
          </a:p>
          <a:p>
            <a:endParaRPr/>
          </a:p>
        </p:txBody>
      </p:sp>
      <p:sp>
        <p:nvSpPr>
          <p:cNvPr id="271" name="Google Shape;271;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72" name="Google Shape;272;p38"/>
          <p:cNvPicPr preferRelativeResize="0"/>
          <p:nvPr/>
        </p:nvPicPr>
        <p:blipFill>
          <a:blip r:embed="rId3">
            <a:alphaModFix/>
          </a:blip>
          <a:stretch>
            <a:fillRect/>
          </a:stretch>
        </p:blipFill>
        <p:spPr>
          <a:xfrm>
            <a:off x="415601" y="1356951"/>
            <a:ext cx="6532399" cy="4780368"/>
          </a:xfrm>
          <a:prstGeom prst="rect">
            <a:avLst/>
          </a:prstGeom>
          <a:noFill/>
          <a:ln>
            <a:noFill/>
          </a:ln>
        </p:spPr>
      </p:pic>
      <p:sp>
        <p:nvSpPr>
          <p:cNvPr id="273" name="Google Shape;273;p38"/>
          <p:cNvSpPr txBox="1"/>
          <p:nvPr/>
        </p:nvSpPr>
        <p:spPr>
          <a:xfrm>
            <a:off x="525367" y="6147133"/>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pic>
        <p:nvPicPr>
          <p:cNvPr id="274" name="Google Shape;274;p38"/>
          <p:cNvPicPr preferRelativeResize="0"/>
          <p:nvPr/>
        </p:nvPicPr>
        <p:blipFill>
          <a:blip r:embed="rId4">
            <a:alphaModFix/>
          </a:blip>
          <a:stretch>
            <a:fillRect/>
          </a:stretch>
        </p:blipFill>
        <p:spPr>
          <a:xfrm>
            <a:off x="5244867" y="1951434"/>
            <a:ext cx="6384835" cy="1347333"/>
          </a:xfrm>
          <a:prstGeom prst="rect">
            <a:avLst/>
          </a:prstGeom>
          <a:noFill/>
          <a:ln>
            <a:noFill/>
          </a:ln>
        </p:spPr>
      </p:pic>
      <p:sp>
        <p:nvSpPr>
          <p:cNvPr id="2" name="灯片编号占位符 1">
            <a:extLst>
              <a:ext uri="{FF2B5EF4-FFF2-40B4-BE49-F238E27FC236}">
                <a16:creationId xmlns:a16="http://schemas.microsoft.com/office/drawing/2014/main" id="{035A363D-2994-5543-8B69-892C491A8EA5}"/>
              </a:ext>
            </a:extLst>
          </p:cNvPr>
          <p:cNvSpPr>
            <a:spLocks noGrp="1"/>
          </p:cNvSpPr>
          <p:nvPr>
            <p:ph type="sldNum" idx="12"/>
          </p:nvPr>
        </p:nvSpPr>
        <p:spPr/>
        <p:txBody>
          <a:bodyPr/>
          <a:lstStyle/>
          <a:p>
            <a:fld id="{00000000-1234-1234-1234-123412341234}" type="slidenum">
              <a:rPr lang="en-US" altLang="zh-CN" smtClean="0"/>
              <a:pPr/>
              <a:t>26</a:t>
            </a:fld>
            <a:endParaRPr lang="zh-CN" altLang="en-US"/>
          </a:p>
        </p:txBody>
      </p:sp>
    </p:spTree>
    <p:extLst>
      <p:ext uri="{BB962C8B-B14F-4D97-AF65-F5344CB8AC3E}">
        <p14:creationId xmlns:p14="http://schemas.microsoft.com/office/powerpoint/2010/main" val="3842554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SVD: Algorithms - Jacobi Rotation (quote)</a:t>
            </a:r>
            <a:endParaRPr>
              <a:solidFill>
                <a:srgbClr val="FF0000"/>
              </a:solidFill>
              <a:latin typeface="Times New Roman"/>
              <a:ea typeface="Times New Roman"/>
              <a:cs typeface="Times New Roman"/>
              <a:sym typeface="Times New Roman"/>
            </a:endParaRPr>
          </a:p>
          <a:p>
            <a:endParaRPr/>
          </a:p>
        </p:txBody>
      </p:sp>
      <p:sp>
        <p:nvSpPr>
          <p:cNvPr id="280" name="Google Shape;280;p3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81" name="Google Shape;281;p39"/>
          <p:cNvPicPr preferRelativeResize="0"/>
          <p:nvPr/>
        </p:nvPicPr>
        <p:blipFill>
          <a:blip r:embed="rId3">
            <a:alphaModFix/>
          </a:blip>
          <a:stretch>
            <a:fillRect/>
          </a:stretch>
        </p:blipFill>
        <p:spPr>
          <a:xfrm>
            <a:off x="460901" y="1536634"/>
            <a:ext cx="7377201" cy="3745133"/>
          </a:xfrm>
          <a:prstGeom prst="rect">
            <a:avLst/>
          </a:prstGeom>
          <a:noFill/>
          <a:ln>
            <a:noFill/>
          </a:ln>
        </p:spPr>
      </p:pic>
      <p:sp>
        <p:nvSpPr>
          <p:cNvPr id="282" name="Google Shape;282;p39"/>
          <p:cNvSpPr txBox="1"/>
          <p:nvPr/>
        </p:nvSpPr>
        <p:spPr>
          <a:xfrm>
            <a:off x="525367" y="6147133"/>
            <a:ext cx="7097600" cy="588800"/>
          </a:xfrm>
          <a:prstGeom prst="rect">
            <a:avLst/>
          </a:prstGeom>
          <a:noFill/>
          <a:ln>
            <a:noFill/>
          </a:ln>
        </p:spPr>
        <p:txBody>
          <a:bodyPr spcFirstLastPara="1" wrap="square" lIns="121900" tIns="121900" rIns="121900" bIns="121900" anchor="t" anchorCtr="0">
            <a:noAutofit/>
          </a:bodyPr>
          <a:lstStyle/>
          <a:p>
            <a:r>
              <a:rPr lang="zh-CN" altLang="en-US" sz="1467">
                <a:latin typeface="Times New Roman"/>
                <a:ea typeface="Times New Roman"/>
                <a:cs typeface="Times New Roman"/>
                <a:sym typeface="Times New Roman"/>
              </a:rPr>
              <a:t>潘建瑜，华东师范大学数学系，</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矩阵计算</a:t>
            </a:r>
            <a:r>
              <a:rPr lang="en-US" altLang="zh-CN" sz="1467">
                <a:latin typeface="Times New Roman"/>
                <a:ea typeface="Times New Roman"/>
                <a:cs typeface="Times New Roman"/>
                <a:sym typeface="Times New Roman"/>
              </a:rPr>
              <a:t>/</a:t>
            </a:r>
            <a:r>
              <a:rPr lang="zh-CN" altLang="en-US" sz="1467">
                <a:latin typeface="Times New Roman"/>
                <a:ea typeface="Times New Roman"/>
                <a:cs typeface="Times New Roman"/>
                <a:sym typeface="Times New Roman"/>
              </a:rPr>
              <a:t>数值线性代数</a:t>
            </a:r>
            <a:r>
              <a:rPr lang="en-US" altLang="zh-CN" sz="1467">
                <a:latin typeface="Times New Roman"/>
                <a:ea typeface="Times New Roman"/>
                <a:cs typeface="Times New Roman"/>
                <a:sym typeface="Times New Roman"/>
              </a:rPr>
              <a:t>》</a:t>
            </a:r>
            <a:endParaRPr sz="1467">
              <a:latin typeface="Times New Roman"/>
              <a:ea typeface="Times New Roman"/>
              <a:cs typeface="Times New Roman"/>
              <a:sym typeface="Times New Roman"/>
            </a:endParaRPr>
          </a:p>
        </p:txBody>
      </p:sp>
      <p:sp>
        <p:nvSpPr>
          <p:cNvPr id="2" name="灯片编号占位符 1">
            <a:extLst>
              <a:ext uri="{FF2B5EF4-FFF2-40B4-BE49-F238E27FC236}">
                <a16:creationId xmlns:a16="http://schemas.microsoft.com/office/drawing/2014/main" id="{B2842612-158B-5841-A9BF-9301922A2AE4}"/>
              </a:ext>
            </a:extLst>
          </p:cNvPr>
          <p:cNvSpPr>
            <a:spLocks noGrp="1"/>
          </p:cNvSpPr>
          <p:nvPr>
            <p:ph type="sldNum" idx="12"/>
          </p:nvPr>
        </p:nvSpPr>
        <p:spPr/>
        <p:txBody>
          <a:bodyPr/>
          <a:lstStyle/>
          <a:p>
            <a:fld id="{00000000-1234-1234-1234-123412341234}" type="slidenum">
              <a:rPr lang="en-US" altLang="zh-CN" smtClean="0"/>
              <a:pPr/>
              <a:t>27</a:t>
            </a:fld>
            <a:endParaRPr lang="zh-CN" altLang="en-US"/>
          </a:p>
        </p:txBody>
      </p:sp>
    </p:spTree>
    <p:extLst>
      <p:ext uri="{BB962C8B-B14F-4D97-AF65-F5344CB8AC3E}">
        <p14:creationId xmlns:p14="http://schemas.microsoft.com/office/powerpoint/2010/main" val="2376943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Application</a:t>
            </a:r>
            <a:endParaRPr dirty="0">
              <a:solidFill>
                <a:srgbClr val="FF0000"/>
              </a:solidFill>
              <a:latin typeface="Times New Roman"/>
              <a:ea typeface="Times New Roman"/>
              <a:cs typeface="Times New Roman"/>
              <a:sym typeface="Times New Roman"/>
            </a:endParaRPr>
          </a:p>
          <a:p>
            <a:endParaRPr dirty="0"/>
          </a:p>
        </p:txBody>
      </p:sp>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altLang="zh-CN" dirty="0"/>
              <a:t>Find bounding box</a:t>
            </a:r>
          </a:p>
          <a:p>
            <a:pPr marL="457200" indent="-457200">
              <a:spcAft>
                <a:spcPts val="2133"/>
              </a:spcAft>
              <a:buFontTx/>
              <a:buChar char="-"/>
            </a:pPr>
            <a:r>
              <a:rPr lang="en-US" altLang="zh-CN" dirty="0"/>
              <a:t>Approximate normal of point cloud</a:t>
            </a:r>
          </a:p>
          <a:p>
            <a:pPr marL="457200" indent="-457200">
              <a:spcAft>
                <a:spcPts val="2133"/>
              </a:spcAft>
              <a:buFontTx/>
              <a:buChar char="-"/>
            </a:pPr>
            <a:r>
              <a:rPr lang="en" altLang="zh-CN" dirty="0"/>
              <a:t>Shape matching</a:t>
            </a:r>
          </a:p>
          <a:p>
            <a:pPr marL="457200" indent="-457200">
              <a:spcAft>
                <a:spcPts val="2133"/>
              </a:spcAft>
              <a:buFontTx/>
              <a:buChar char="-"/>
            </a:pPr>
            <a:r>
              <a:rPr lang="en" altLang="zh-CN" dirty="0"/>
              <a:t>3D animation compression by principal components</a:t>
            </a:r>
          </a:p>
          <a:p>
            <a:pPr marL="457200" indent="-457200">
              <a:spcAft>
                <a:spcPts val="2133"/>
              </a:spcAft>
              <a:buFontTx/>
              <a:buChar char="-"/>
            </a:pPr>
            <a:r>
              <a:rPr lang="en" altLang="zh-CN" dirty="0" err="1"/>
              <a:t>TensorTextures</a:t>
            </a:r>
            <a:r>
              <a:rPr lang="en" altLang="zh-CN" dirty="0"/>
              <a:t>: multilinear image-based rendering</a:t>
            </a:r>
          </a:p>
          <a:p>
            <a:pPr marL="457200" indent="-457200">
              <a:spcAft>
                <a:spcPts val="2133"/>
              </a:spcAft>
              <a:buFontTx/>
              <a:buChar char="-"/>
            </a:pPr>
            <a:endParaRPr lang="en-US" altLang="zh-CN" dirty="0"/>
          </a:p>
          <a:p>
            <a:pPr marL="457200" indent="-457200">
              <a:spcAft>
                <a:spcPts val="2133"/>
              </a:spcAft>
              <a:buFontTx/>
              <a:buChar char="-"/>
            </a:pPr>
            <a:endParaRPr dirty="0"/>
          </a:p>
        </p:txBody>
      </p:sp>
      <p:sp>
        <p:nvSpPr>
          <p:cNvPr id="2" name="灯片编号占位符 1">
            <a:extLst>
              <a:ext uri="{FF2B5EF4-FFF2-40B4-BE49-F238E27FC236}">
                <a16:creationId xmlns:a16="http://schemas.microsoft.com/office/drawing/2014/main" id="{9DE6EB15-416C-6948-8160-54396FA878C1}"/>
              </a:ext>
            </a:extLst>
          </p:cNvPr>
          <p:cNvSpPr>
            <a:spLocks noGrp="1"/>
          </p:cNvSpPr>
          <p:nvPr>
            <p:ph type="sldNum" idx="12"/>
          </p:nvPr>
        </p:nvSpPr>
        <p:spPr/>
        <p:txBody>
          <a:bodyPr/>
          <a:lstStyle/>
          <a:p>
            <a:fld id="{00000000-1234-1234-1234-123412341234}" type="slidenum">
              <a:rPr lang="en-US" altLang="zh-CN" smtClean="0"/>
              <a:pPr/>
              <a:t>28</a:t>
            </a:fld>
            <a:endParaRPr lang="zh-CN" altLang="en-US"/>
          </a:p>
        </p:txBody>
      </p:sp>
    </p:spTree>
    <p:extLst>
      <p:ext uri="{BB962C8B-B14F-4D97-AF65-F5344CB8AC3E}">
        <p14:creationId xmlns:p14="http://schemas.microsoft.com/office/powerpoint/2010/main" val="489887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Find bounding box</a:t>
            </a:r>
            <a:endParaRPr dirty="0">
              <a:solidFill>
                <a:srgbClr val="FF0000"/>
              </a:solidFill>
              <a:latin typeface="Times New Roman"/>
              <a:ea typeface="Times New Roman"/>
              <a:cs typeface="Times New Roman"/>
              <a:sym typeface="Times New Roman"/>
            </a:endParaRPr>
          </a:p>
          <a:p>
            <a:endParaRPr dirty="0"/>
          </a:p>
        </p:txBody>
      </p:sp>
      <p:pic>
        <p:nvPicPr>
          <p:cNvPr id="5" name="Google Shape;95;p17">
            <a:extLst>
              <a:ext uri="{FF2B5EF4-FFF2-40B4-BE49-F238E27FC236}">
                <a16:creationId xmlns:a16="http://schemas.microsoft.com/office/drawing/2014/main" id="{402F84A8-606E-CE4C-8384-9EAC723EFC40}"/>
              </a:ext>
            </a:extLst>
          </p:cNvPr>
          <p:cNvPicPr preferRelativeResize="0"/>
          <p:nvPr/>
        </p:nvPicPr>
        <p:blipFill>
          <a:blip r:embed="rId3">
            <a:alphaModFix/>
          </a:blip>
          <a:stretch>
            <a:fillRect/>
          </a:stretch>
        </p:blipFill>
        <p:spPr>
          <a:xfrm>
            <a:off x="3039521" y="1932550"/>
            <a:ext cx="4738665" cy="1944969"/>
          </a:xfrm>
          <a:prstGeom prst="rect">
            <a:avLst/>
          </a:prstGeom>
          <a:noFill/>
          <a:ln>
            <a:noFill/>
          </a:ln>
        </p:spPr>
      </p:pic>
      <p:pic>
        <p:nvPicPr>
          <p:cNvPr id="6" name="Google Shape;96;p17">
            <a:extLst>
              <a:ext uri="{FF2B5EF4-FFF2-40B4-BE49-F238E27FC236}">
                <a16:creationId xmlns:a16="http://schemas.microsoft.com/office/drawing/2014/main" id="{4EB435DA-8BF8-7945-9873-0147E7FC6FB2}"/>
              </a:ext>
            </a:extLst>
          </p:cNvPr>
          <p:cNvPicPr preferRelativeResize="0"/>
          <p:nvPr/>
        </p:nvPicPr>
        <p:blipFill>
          <a:blip r:embed="rId4">
            <a:alphaModFix/>
          </a:blip>
          <a:stretch>
            <a:fillRect/>
          </a:stretch>
        </p:blipFill>
        <p:spPr>
          <a:xfrm>
            <a:off x="2443092" y="3877519"/>
            <a:ext cx="5931522" cy="2265146"/>
          </a:xfrm>
          <a:prstGeom prst="rect">
            <a:avLst/>
          </a:prstGeom>
          <a:noFill/>
          <a:ln>
            <a:noFill/>
          </a:ln>
        </p:spPr>
      </p:pic>
      <p:sp>
        <p:nvSpPr>
          <p:cNvPr id="3" name="灯片编号占位符 2">
            <a:extLst>
              <a:ext uri="{FF2B5EF4-FFF2-40B4-BE49-F238E27FC236}">
                <a16:creationId xmlns:a16="http://schemas.microsoft.com/office/drawing/2014/main" id="{A57555B3-6C44-9A4B-981E-FE8B016CC8F7}"/>
              </a:ext>
            </a:extLst>
          </p:cNvPr>
          <p:cNvSpPr>
            <a:spLocks noGrp="1"/>
          </p:cNvSpPr>
          <p:nvPr>
            <p:ph type="sldNum" idx="12"/>
          </p:nvPr>
        </p:nvSpPr>
        <p:spPr/>
        <p:txBody>
          <a:bodyPr/>
          <a:lstStyle/>
          <a:p>
            <a:fld id="{00000000-1234-1234-1234-123412341234}" type="slidenum">
              <a:rPr lang="en-US" altLang="zh-CN" smtClean="0"/>
              <a:pPr/>
              <a:t>29</a:t>
            </a:fld>
            <a:endParaRPr lang="zh-CN" altLang="en-US"/>
          </a:p>
        </p:txBody>
      </p:sp>
    </p:spTree>
    <p:extLst>
      <p:ext uri="{BB962C8B-B14F-4D97-AF65-F5344CB8AC3E}">
        <p14:creationId xmlns:p14="http://schemas.microsoft.com/office/powerpoint/2010/main" val="1738899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Principal Component Analysis</a:t>
            </a:r>
            <a:endParaRPr>
              <a:solidFill>
                <a:srgbClr val="FF0000"/>
              </a:solidFill>
              <a:latin typeface="Times New Roman"/>
              <a:ea typeface="Times New Roman"/>
              <a:cs typeface="Times New Roman"/>
              <a:sym typeface="Times New Roman"/>
            </a:endParaRPr>
          </a:p>
          <a:p>
            <a:endParaRPr/>
          </a:p>
        </p:txBody>
      </p:sp>
      <p:sp>
        <p:nvSpPr>
          <p:cNvPr id="72" name="Google Shape;72;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endParaRPr/>
          </a:p>
          <a:p>
            <a:pPr marL="0" indent="0">
              <a:spcBef>
                <a:spcPts val="2133"/>
              </a:spcBef>
              <a:buNone/>
            </a:pPr>
            <a:endParaRPr/>
          </a:p>
          <a:p>
            <a:pPr marL="0" indent="0">
              <a:spcBef>
                <a:spcPts val="2133"/>
              </a:spcBef>
              <a:buNone/>
            </a:pPr>
            <a:endParaRPr/>
          </a:p>
          <a:p>
            <a:pPr marL="0" indent="0">
              <a:spcBef>
                <a:spcPts val="2133"/>
              </a:spcBef>
              <a:buNone/>
            </a:pPr>
            <a:endParaRPr/>
          </a:p>
          <a:p>
            <a:pPr>
              <a:spcBef>
                <a:spcPts val="2133"/>
              </a:spcBef>
            </a:pPr>
            <a:r>
              <a:rPr lang="zh-CN"/>
              <a:t>                     </a:t>
            </a:r>
            <a:r>
              <a:rPr lang="zh-CN">
                <a:latin typeface="Times New Roman"/>
                <a:ea typeface="Times New Roman"/>
                <a:cs typeface="Times New Roman"/>
                <a:sym typeface="Times New Roman"/>
              </a:rPr>
              <a:t>is the centroid of the given point set </a:t>
            </a:r>
            <a:r>
              <a:rPr lang="zh-CN" b="1">
                <a:latin typeface="Times New Roman"/>
                <a:ea typeface="Times New Roman"/>
                <a:cs typeface="Times New Roman"/>
                <a:sym typeface="Times New Roman"/>
              </a:rPr>
              <a:t>P</a:t>
            </a:r>
            <a:r>
              <a:rPr lang="zh-C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p>
          <a:p>
            <a:pPr marL="0" indent="0">
              <a:spcBef>
                <a:spcPts val="2133"/>
              </a:spcBef>
              <a:buNone/>
            </a:pPr>
            <a:endParaRPr/>
          </a:p>
          <a:p>
            <a:pPr marL="0" indent="0">
              <a:spcBef>
                <a:spcPts val="2133"/>
              </a:spcBef>
              <a:buNone/>
            </a:pPr>
            <a:endParaRPr/>
          </a:p>
          <a:p>
            <a:pPr marL="0" indent="0">
              <a:spcBef>
                <a:spcPts val="2133"/>
              </a:spcBef>
              <a:spcAft>
                <a:spcPts val="2133"/>
              </a:spcAft>
              <a:buNone/>
            </a:pPr>
            <a:endParaRPr/>
          </a:p>
        </p:txBody>
      </p:sp>
      <p:pic>
        <p:nvPicPr>
          <p:cNvPr id="73" name="Google Shape;73;p15"/>
          <p:cNvPicPr preferRelativeResize="0"/>
          <p:nvPr/>
        </p:nvPicPr>
        <p:blipFill>
          <a:blip r:embed="rId3">
            <a:alphaModFix/>
          </a:blip>
          <a:stretch>
            <a:fillRect/>
          </a:stretch>
        </p:blipFill>
        <p:spPr>
          <a:xfrm>
            <a:off x="4117401" y="1573900"/>
            <a:ext cx="3156833" cy="2429000"/>
          </a:xfrm>
          <a:prstGeom prst="rect">
            <a:avLst/>
          </a:prstGeom>
          <a:noFill/>
          <a:ln>
            <a:noFill/>
          </a:ln>
        </p:spPr>
      </p:pic>
      <p:pic>
        <p:nvPicPr>
          <p:cNvPr id="74" name="Google Shape;74;p15"/>
          <p:cNvPicPr preferRelativeResize="0"/>
          <p:nvPr/>
        </p:nvPicPr>
        <p:blipFill>
          <a:blip r:embed="rId4">
            <a:alphaModFix/>
          </a:blip>
          <a:stretch>
            <a:fillRect/>
          </a:stretch>
        </p:blipFill>
        <p:spPr>
          <a:xfrm>
            <a:off x="1248700" y="4429867"/>
            <a:ext cx="1500491" cy="359767"/>
          </a:xfrm>
          <a:prstGeom prst="rect">
            <a:avLst/>
          </a:prstGeom>
          <a:noFill/>
          <a:ln>
            <a:noFill/>
          </a:ln>
        </p:spPr>
      </p:pic>
      <p:pic>
        <p:nvPicPr>
          <p:cNvPr id="75" name="Google Shape;75;p15"/>
          <p:cNvPicPr preferRelativeResize="0"/>
          <p:nvPr/>
        </p:nvPicPr>
        <p:blipFill>
          <a:blip r:embed="rId5">
            <a:alphaModFix/>
          </a:blip>
          <a:stretch>
            <a:fillRect/>
          </a:stretch>
        </p:blipFill>
        <p:spPr>
          <a:xfrm>
            <a:off x="3427534" y="5619717"/>
            <a:ext cx="5616132" cy="719633"/>
          </a:xfrm>
          <a:prstGeom prst="rect">
            <a:avLst/>
          </a:prstGeom>
          <a:noFill/>
          <a:ln>
            <a:noFill/>
          </a:ln>
        </p:spPr>
      </p:pic>
      <p:pic>
        <p:nvPicPr>
          <p:cNvPr id="76" name="Google Shape;76;p15"/>
          <p:cNvPicPr preferRelativeResize="0"/>
          <p:nvPr/>
        </p:nvPicPr>
        <p:blipFill>
          <a:blip r:embed="rId6">
            <a:alphaModFix/>
          </a:blip>
          <a:stretch>
            <a:fillRect/>
          </a:stretch>
        </p:blipFill>
        <p:spPr>
          <a:xfrm>
            <a:off x="4014567" y="4876100"/>
            <a:ext cx="4303947" cy="763600"/>
          </a:xfrm>
          <a:prstGeom prst="rect">
            <a:avLst/>
          </a:prstGeom>
          <a:noFill/>
          <a:ln>
            <a:noFill/>
          </a:ln>
        </p:spPr>
      </p:pic>
      <p:sp>
        <p:nvSpPr>
          <p:cNvPr id="77" name="Google Shape;77;p15"/>
          <p:cNvSpPr/>
          <p:nvPr/>
        </p:nvSpPr>
        <p:spPr>
          <a:xfrm>
            <a:off x="1685833" y="5858467"/>
            <a:ext cx="912800" cy="42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 name="灯片编号占位符 1">
            <a:extLst>
              <a:ext uri="{FF2B5EF4-FFF2-40B4-BE49-F238E27FC236}">
                <a16:creationId xmlns:a16="http://schemas.microsoft.com/office/drawing/2014/main" id="{C6DFAEE8-6F06-6D48-98A4-CA1E90CF45B9}"/>
              </a:ext>
            </a:extLst>
          </p:cNvPr>
          <p:cNvSpPr>
            <a:spLocks noGrp="1"/>
          </p:cNvSpPr>
          <p:nvPr>
            <p:ph type="sldNum" idx="12"/>
          </p:nvPr>
        </p:nvSpPr>
        <p:spPr/>
        <p:txBody>
          <a:bodyPr/>
          <a:lstStyle/>
          <a:p>
            <a:fld id="{00000000-1234-1234-1234-123412341234}" type="slidenum">
              <a:rPr lang="en-US" altLang="zh-CN" smtClean="0"/>
              <a:pPr/>
              <a:t>3</a:t>
            </a:fld>
            <a:endParaRPr lang="zh-CN" altLang="en-US"/>
          </a:p>
        </p:txBody>
      </p:sp>
    </p:spTree>
    <p:extLst>
      <p:ext uri="{BB962C8B-B14F-4D97-AF65-F5344CB8AC3E}">
        <p14:creationId xmlns:p14="http://schemas.microsoft.com/office/powerpoint/2010/main" val="131484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Approximate normal of point cloud</a:t>
            </a:r>
            <a:endParaRPr dirty="0">
              <a:solidFill>
                <a:srgbClr val="FF0000"/>
              </a:solidFill>
              <a:latin typeface="Times New Roman"/>
              <a:ea typeface="Times New Roman"/>
              <a:cs typeface="Times New Roman"/>
              <a:sym typeface="Times New Roman"/>
            </a:endParaRPr>
          </a:p>
          <a:p>
            <a:endParaRPr dirty="0"/>
          </a:p>
        </p:txBody>
      </p:sp>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altLang="zh-CN" dirty="0"/>
              <a:t>Compute the PCA of its local neighboring points</a:t>
            </a:r>
          </a:p>
          <a:p>
            <a:pPr marL="457200" indent="-457200">
              <a:spcAft>
                <a:spcPts val="2133"/>
              </a:spcAft>
              <a:buFontTx/>
              <a:buChar char="-"/>
            </a:pPr>
            <a:r>
              <a:rPr lang="en-US" dirty="0"/>
              <a:t>The direction of the normal is simply the direction of the third eigenvector, corresponding to the smallest eigenvalue.</a:t>
            </a:r>
          </a:p>
          <a:p>
            <a:pPr marL="457200" indent="-457200">
              <a:spcAft>
                <a:spcPts val="2133"/>
              </a:spcAft>
              <a:buFontTx/>
              <a:buChar char="-"/>
            </a:pPr>
            <a:endParaRPr dirty="0"/>
          </a:p>
        </p:txBody>
      </p:sp>
      <p:pic>
        <p:nvPicPr>
          <p:cNvPr id="2" name="图片 1">
            <a:extLst>
              <a:ext uri="{FF2B5EF4-FFF2-40B4-BE49-F238E27FC236}">
                <a16:creationId xmlns:a16="http://schemas.microsoft.com/office/drawing/2014/main" id="{D5F34C33-16EE-1146-A885-535E1BFAD434}"/>
              </a:ext>
            </a:extLst>
          </p:cNvPr>
          <p:cNvPicPr>
            <a:picLocks noChangeAspect="1"/>
          </p:cNvPicPr>
          <p:nvPr/>
        </p:nvPicPr>
        <p:blipFill>
          <a:blip r:embed="rId3"/>
          <a:stretch>
            <a:fillRect/>
          </a:stretch>
        </p:blipFill>
        <p:spPr>
          <a:xfrm>
            <a:off x="711200" y="3408866"/>
            <a:ext cx="5384800" cy="3073400"/>
          </a:xfrm>
          <a:prstGeom prst="rect">
            <a:avLst/>
          </a:prstGeom>
        </p:spPr>
      </p:pic>
      <p:sp>
        <p:nvSpPr>
          <p:cNvPr id="3" name="灯片编号占位符 2">
            <a:extLst>
              <a:ext uri="{FF2B5EF4-FFF2-40B4-BE49-F238E27FC236}">
                <a16:creationId xmlns:a16="http://schemas.microsoft.com/office/drawing/2014/main" id="{89FAC538-4360-8542-A982-20AFC7893260}"/>
              </a:ext>
            </a:extLst>
          </p:cNvPr>
          <p:cNvSpPr>
            <a:spLocks noGrp="1"/>
          </p:cNvSpPr>
          <p:nvPr>
            <p:ph type="sldNum" idx="12"/>
          </p:nvPr>
        </p:nvSpPr>
        <p:spPr/>
        <p:txBody>
          <a:bodyPr/>
          <a:lstStyle/>
          <a:p>
            <a:fld id="{00000000-1234-1234-1234-123412341234}" type="slidenum">
              <a:rPr lang="en-US" altLang="zh-CN" smtClean="0"/>
              <a:pPr/>
              <a:t>30</a:t>
            </a:fld>
            <a:endParaRPr lang="zh-CN" altLang="en-US"/>
          </a:p>
        </p:txBody>
      </p:sp>
    </p:spTree>
    <p:extLst>
      <p:ext uri="{BB962C8B-B14F-4D97-AF65-F5344CB8AC3E}">
        <p14:creationId xmlns:p14="http://schemas.microsoft.com/office/powerpoint/2010/main" val="4008179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Shape matching</a:t>
            </a:r>
            <a:endParaRPr dirty="0"/>
          </a:p>
        </p:txBody>
      </p:sp>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Align two shapes in correspondence by a rigid transformation</a:t>
            </a:r>
            <a:endParaRPr dirty="0"/>
          </a:p>
        </p:txBody>
      </p:sp>
      <p:pic>
        <p:nvPicPr>
          <p:cNvPr id="4" name="图片 3">
            <a:extLst>
              <a:ext uri="{FF2B5EF4-FFF2-40B4-BE49-F238E27FC236}">
                <a16:creationId xmlns:a16="http://schemas.microsoft.com/office/drawing/2014/main" id="{1B040180-8C6E-7E4A-8950-091F8DC412DA}"/>
              </a:ext>
            </a:extLst>
          </p:cNvPr>
          <p:cNvPicPr>
            <a:picLocks noChangeAspect="1"/>
          </p:cNvPicPr>
          <p:nvPr/>
        </p:nvPicPr>
        <p:blipFill>
          <a:blip r:embed="rId3"/>
          <a:stretch>
            <a:fillRect/>
          </a:stretch>
        </p:blipFill>
        <p:spPr>
          <a:xfrm>
            <a:off x="1128530" y="2554066"/>
            <a:ext cx="9260005" cy="2886035"/>
          </a:xfrm>
          <a:prstGeom prst="rect">
            <a:avLst/>
          </a:prstGeom>
        </p:spPr>
      </p:pic>
      <p:sp>
        <p:nvSpPr>
          <p:cNvPr id="5" name="灯片编号占位符 4">
            <a:extLst>
              <a:ext uri="{FF2B5EF4-FFF2-40B4-BE49-F238E27FC236}">
                <a16:creationId xmlns:a16="http://schemas.microsoft.com/office/drawing/2014/main" id="{997EEC0E-FE29-C540-9697-4B27A85873EB}"/>
              </a:ext>
            </a:extLst>
          </p:cNvPr>
          <p:cNvSpPr>
            <a:spLocks noGrp="1"/>
          </p:cNvSpPr>
          <p:nvPr>
            <p:ph type="sldNum" idx="12"/>
          </p:nvPr>
        </p:nvSpPr>
        <p:spPr/>
        <p:txBody>
          <a:bodyPr/>
          <a:lstStyle/>
          <a:p>
            <a:fld id="{00000000-1234-1234-1234-123412341234}" type="slidenum">
              <a:rPr lang="en-US" altLang="zh-CN" smtClean="0"/>
              <a:pPr/>
              <a:t>31</a:t>
            </a:fld>
            <a:endParaRPr lang="zh-CN" altLang="en-US"/>
          </a:p>
        </p:txBody>
      </p:sp>
    </p:spTree>
    <p:extLst>
      <p:ext uri="{BB962C8B-B14F-4D97-AF65-F5344CB8AC3E}">
        <p14:creationId xmlns:p14="http://schemas.microsoft.com/office/powerpoint/2010/main" val="130291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Shape matching</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formalization</a:t>
            </a:r>
            <a:endParaRPr dirty="0"/>
          </a:p>
        </p:txBody>
      </p:sp>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Align two point sets</a:t>
            </a:r>
          </a:p>
          <a:p>
            <a:pPr marL="457200" indent="-457200">
              <a:spcAft>
                <a:spcPts val="2133"/>
              </a:spcAft>
              <a:buFontTx/>
              <a:buChar char="-"/>
            </a:pPr>
            <a:endParaRPr lang="en-US" dirty="0"/>
          </a:p>
          <a:p>
            <a:pPr marL="457200" indent="-457200">
              <a:spcAft>
                <a:spcPts val="2133"/>
              </a:spcAft>
              <a:buFontTx/>
              <a:buChar char="-"/>
            </a:pPr>
            <a:r>
              <a:rPr lang="en-US" dirty="0"/>
              <a:t>Find a translation vector </a:t>
            </a:r>
            <a:r>
              <a:rPr lang="en-US" b="1" dirty="0"/>
              <a:t>t </a:t>
            </a:r>
            <a:r>
              <a:rPr lang="en-US" dirty="0"/>
              <a:t>and rotation matrix </a:t>
            </a:r>
            <a:r>
              <a:rPr lang="en-US" b="1" dirty="0"/>
              <a:t>R </a:t>
            </a:r>
            <a:r>
              <a:rPr lang="en-US" dirty="0"/>
              <a:t>such that:</a:t>
            </a:r>
            <a:endParaRPr b="1" dirty="0"/>
          </a:p>
        </p:txBody>
      </p:sp>
      <p:pic>
        <p:nvPicPr>
          <p:cNvPr id="2" name="图片 1">
            <a:extLst>
              <a:ext uri="{FF2B5EF4-FFF2-40B4-BE49-F238E27FC236}">
                <a16:creationId xmlns:a16="http://schemas.microsoft.com/office/drawing/2014/main" id="{BB71B1A4-FA46-B24F-B1CA-9464C1DBB2F0}"/>
              </a:ext>
            </a:extLst>
          </p:cNvPr>
          <p:cNvPicPr>
            <a:picLocks noChangeAspect="1"/>
          </p:cNvPicPr>
          <p:nvPr/>
        </p:nvPicPr>
        <p:blipFill>
          <a:blip r:embed="rId3"/>
          <a:stretch>
            <a:fillRect/>
          </a:stretch>
        </p:blipFill>
        <p:spPr>
          <a:xfrm>
            <a:off x="2985786" y="2233914"/>
            <a:ext cx="5956139" cy="626962"/>
          </a:xfrm>
          <a:prstGeom prst="rect">
            <a:avLst/>
          </a:prstGeom>
        </p:spPr>
      </p:pic>
      <p:pic>
        <p:nvPicPr>
          <p:cNvPr id="3" name="图片 2">
            <a:extLst>
              <a:ext uri="{FF2B5EF4-FFF2-40B4-BE49-F238E27FC236}">
                <a16:creationId xmlns:a16="http://schemas.microsoft.com/office/drawing/2014/main" id="{1CC37A69-35E9-8544-9920-C1F75F309037}"/>
              </a:ext>
            </a:extLst>
          </p:cNvPr>
          <p:cNvPicPr>
            <a:picLocks noChangeAspect="1"/>
          </p:cNvPicPr>
          <p:nvPr/>
        </p:nvPicPr>
        <p:blipFill>
          <a:blip r:embed="rId4"/>
          <a:stretch>
            <a:fillRect/>
          </a:stretch>
        </p:blipFill>
        <p:spPr>
          <a:xfrm>
            <a:off x="3519992" y="3661281"/>
            <a:ext cx="4894804" cy="1118209"/>
          </a:xfrm>
          <a:prstGeom prst="rect">
            <a:avLst/>
          </a:prstGeom>
        </p:spPr>
      </p:pic>
      <p:sp>
        <p:nvSpPr>
          <p:cNvPr id="5" name="灯片编号占位符 4">
            <a:extLst>
              <a:ext uri="{FF2B5EF4-FFF2-40B4-BE49-F238E27FC236}">
                <a16:creationId xmlns:a16="http://schemas.microsoft.com/office/drawing/2014/main" id="{72367D9A-20CB-AB49-BB0D-F95735C4E85B}"/>
              </a:ext>
            </a:extLst>
          </p:cNvPr>
          <p:cNvSpPr>
            <a:spLocks noGrp="1"/>
          </p:cNvSpPr>
          <p:nvPr>
            <p:ph type="sldNum" idx="12"/>
          </p:nvPr>
        </p:nvSpPr>
        <p:spPr/>
        <p:txBody>
          <a:bodyPr/>
          <a:lstStyle/>
          <a:p>
            <a:fld id="{00000000-1234-1234-1234-123412341234}" type="slidenum">
              <a:rPr lang="en-US" altLang="zh-CN" smtClean="0"/>
              <a:pPr/>
              <a:t>32</a:t>
            </a:fld>
            <a:endParaRPr lang="zh-CN" altLang="en-US" dirty="0"/>
          </a:p>
        </p:txBody>
      </p:sp>
    </p:spTree>
    <p:extLst>
      <p:ext uri="{BB962C8B-B14F-4D97-AF65-F5344CB8AC3E}">
        <p14:creationId xmlns:p14="http://schemas.microsoft.com/office/powerpoint/2010/main" val="284897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Shape matching</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solution</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It turns out that we can solve for the translation and rotation separately.</a:t>
                </a:r>
              </a:p>
              <a:p>
                <a:pPr marL="457200" indent="-457200">
                  <a:spcAft>
                    <a:spcPts val="2133"/>
                  </a:spcAft>
                  <a:buFontTx/>
                  <a:buChar char="-"/>
                </a:pPr>
                <a:r>
                  <a:rPr lang="en-US" dirty="0"/>
                  <a:t>If </a:t>
                </a:r>
                <a:r>
                  <a:rPr lang="en-US" b="1" dirty="0"/>
                  <a:t>(R, t) </a:t>
                </a:r>
                <a:r>
                  <a:rPr lang="en-US" dirty="0"/>
                  <a:t>is the optimal transformation, then the points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have the same centers of mass.</a:t>
                </a:r>
              </a:p>
              <a:p>
                <a:pPr marL="457200" indent="-457200">
                  <a:spcAft>
                    <a:spcPts val="2133"/>
                  </a:spcAft>
                  <a:buFontTx/>
                  <a:buChar char="-"/>
                </a:pPr>
                <a:endParaRPr lang="en-US" dirty="0"/>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360800" cy="4555200"/>
              </a:xfrm>
              <a:prstGeom prst="rect">
                <a:avLst/>
              </a:prstGeom>
              <a:blipFill>
                <a:blip r:embed="rId3"/>
                <a:stretch>
                  <a:fillRect t="-27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2CADEA5-195E-BF47-8CD3-5E59EB87033F}"/>
              </a:ext>
            </a:extLst>
          </p:cNvPr>
          <p:cNvPicPr>
            <a:picLocks noChangeAspect="1"/>
          </p:cNvPicPr>
          <p:nvPr/>
        </p:nvPicPr>
        <p:blipFill>
          <a:blip r:embed="rId4"/>
          <a:stretch>
            <a:fillRect/>
          </a:stretch>
        </p:blipFill>
        <p:spPr>
          <a:xfrm>
            <a:off x="2723186" y="3860532"/>
            <a:ext cx="6735550" cy="1093433"/>
          </a:xfrm>
          <a:prstGeom prst="rect">
            <a:avLst/>
          </a:prstGeom>
        </p:spPr>
      </p:pic>
      <p:sp>
        <p:nvSpPr>
          <p:cNvPr id="5" name="灯片编号占位符 4">
            <a:extLst>
              <a:ext uri="{FF2B5EF4-FFF2-40B4-BE49-F238E27FC236}">
                <a16:creationId xmlns:a16="http://schemas.microsoft.com/office/drawing/2014/main" id="{F6D1489D-6CD4-E341-BD44-345A3D5DFAB2}"/>
              </a:ext>
            </a:extLst>
          </p:cNvPr>
          <p:cNvSpPr>
            <a:spLocks noGrp="1"/>
          </p:cNvSpPr>
          <p:nvPr>
            <p:ph type="sldNum" idx="12"/>
          </p:nvPr>
        </p:nvSpPr>
        <p:spPr/>
        <p:txBody>
          <a:bodyPr/>
          <a:lstStyle/>
          <a:p>
            <a:fld id="{00000000-1234-1234-1234-123412341234}" type="slidenum">
              <a:rPr lang="en-US" altLang="zh-CN" smtClean="0"/>
              <a:pPr/>
              <a:t>33</a:t>
            </a:fld>
            <a:endParaRPr lang="zh-CN" altLang="en-US"/>
          </a:p>
        </p:txBody>
      </p:sp>
    </p:spTree>
    <p:extLst>
      <p:ext uri="{BB962C8B-B14F-4D97-AF65-F5344CB8AC3E}">
        <p14:creationId xmlns:p14="http://schemas.microsoft.com/office/powerpoint/2010/main" val="581017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Shape matching</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solution</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To find the optimal </a:t>
                </a:r>
                <a:r>
                  <a:rPr lang="en-US" b="1" dirty="0"/>
                  <a:t>R</a:t>
                </a:r>
                <a:r>
                  <a:rPr lang="en-US" dirty="0"/>
                  <a:t>, we bring the centers of both point sets to the origin:</a:t>
                </a:r>
              </a:p>
              <a:p>
                <a:pPr marL="0" indent="0">
                  <a:spcAft>
                    <a:spcPts val="2133"/>
                  </a:spcAft>
                  <a:buNone/>
                </a:pPr>
                <a14:m>
                  <m:oMathPara xmlns:m="http://schemas.openxmlformats.org/officeDocument/2006/math">
                    <m:oMathParaPr>
                      <m:jc m:val="center"/>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𝑝</m:t>
                      </m:r>
                    </m:oMath>
                  </m:oMathPara>
                </a14:m>
                <a:endParaRPr lang="en-US" sz="2000" dirty="0"/>
              </a:p>
              <a:p>
                <a:pPr marL="457200" indent="-457200">
                  <a:spcAft>
                    <a:spcPts val="2133"/>
                  </a:spcAft>
                  <a:buFontTx/>
                  <a:buChar char="-"/>
                </a:pPr>
                <a:r>
                  <a:rPr lang="en-US" dirty="0"/>
                  <a:t>Now we want to find </a:t>
                </a:r>
                <a:r>
                  <a:rPr lang="en-US" b="1" dirty="0"/>
                  <a:t>R </a:t>
                </a:r>
                <a:r>
                  <a:rPr lang="en-US" dirty="0"/>
                  <a:t>that minimizes </a:t>
                </a:r>
              </a:p>
              <a:p>
                <a:pPr marL="0" indent="0">
                  <a:spcAft>
                    <a:spcPts val="2133"/>
                  </a:spcAft>
                  <a:buNone/>
                </a:pPr>
                <a:endParaRPr lang="en-US" dirty="0"/>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360800" cy="4555200"/>
              </a:xfrm>
              <a:prstGeom prst="rect">
                <a:avLst/>
              </a:prstGeom>
              <a:blipFill>
                <a:blip r:embed="rId3"/>
                <a:stretch>
                  <a:fillRect t="-27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C122B5D-4960-BB48-8A29-9A76B91D875C}"/>
              </a:ext>
            </a:extLst>
          </p:cNvPr>
          <p:cNvPicPr>
            <a:picLocks noChangeAspect="1"/>
          </p:cNvPicPr>
          <p:nvPr/>
        </p:nvPicPr>
        <p:blipFill>
          <a:blip r:embed="rId4"/>
          <a:stretch>
            <a:fillRect/>
          </a:stretch>
        </p:blipFill>
        <p:spPr>
          <a:xfrm>
            <a:off x="4597400" y="4036269"/>
            <a:ext cx="2997200" cy="1054100"/>
          </a:xfrm>
          <a:prstGeom prst="rect">
            <a:avLst/>
          </a:prstGeom>
        </p:spPr>
      </p:pic>
      <p:sp>
        <p:nvSpPr>
          <p:cNvPr id="5" name="灯片编号占位符 4">
            <a:extLst>
              <a:ext uri="{FF2B5EF4-FFF2-40B4-BE49-F238E27FC236}">
                <a16:creationId xmlns:a16="http://schemas.microsoft.com/office/drawing/2014/main" id="{7E39B6FB-282F-7D47-946D-6792F37C906E}"/>
              </a:ext>
            </a:extLst>
          </p:cNvPr>
          <p:cNvSpPr>
            <a:spLocks noGrp="1"/>
          </p:cNvSpPr>
          <p:nvPr>
            <p:ph type="sldNum" idx="12"/>
          </p:nvPr>
        </p:nvSpPr>
        <p:spPr/>
        <p:txBody>
          <a:bodyPr/>
          <a:lstStyle/>
          <a:p>
            <a:fld id="{00000000-1234-1234-1234-123412341234}" type="slidenum">
              <a:rPr lang="en-US" altLang="zh-CN" smtClean="0"/>
              <a:pPr/>
              <a:t>34</a:t>
            </a:fld>
            <a:endParaRPr lang="zh-CN" altLang="en-US"/>
          </a:p>
        </p:txBody>
      </p:sp>
    </p:spTree>
    <p:extLst>
      <p:ext uri="{BB962C8B-B14F-4D97-AF65-F5344CB8AC3E}">
        <p14:creationId xmlns:p14="http://schemas.microsoft.com/office/powerpoint/2010/main" val="1213046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Shape matching</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solution</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Given the orthogonality of </a:t>
                </a:r>
                <a:r>
                  <a:rPr lang="en-US" b="1" dirty="0"/>
                  <a:t>R</a:t>
                </a:r>
                <a:r>
                  <a:rPr lang="en-US" dirty="0"/>
                  <a:t>, we have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𝑇</m:t>
                        </m:r>
                      </m:sup>
                    </m:sSup>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 and hence</a:t>
                </a:r>
              </a:p>
              <a:p>
                <a:pPr marL="457200" indent="-457200">
                  <a:spcAft>
                    <a:spcPts val="2133"/>
                  </a:spcAft>
                  <a:buFontTx/>
                  <a:buChar char="-"/>
                </a:pPr>
                <a:endParaRPr lang="en-US" dirty="0"/>
              </a:p>
              <a:p>
                <a:pPr marL="457200" indent="-457200">
                  <a:spcAft>
                    <a:spcPts val="2133"/>
                  </a:spcAft>
                  <a:buFontTx/>
                  <a:buChar char="-"/>
                </a:pPr>
                <a:endParaRPr lang="en-US" dirty="0"/>
              </a:p>
              <a:p>
                <a:pPr marL="457200" indent="-457200">
                  <a:spcAft>
                    <a:spcPts val="2133"/>
                  </a:spcAft>
                  <a:buFontTx/>
                  <a:buChar char="-"/>
                </a:pPr>
                <a:endParaRPr lang="en-US" dirty="0"/>
              </a:p>
              <a:p>
                <a:pPr marL="457200" indent="-457200">
                  <a:spcAft>
                    <a:spcPts val="2133"/>
                  </a:spcAft>
                  <a:buFontTx/>
                  <a:buChar char="-"/>
                </a:pPr>
                <a:endParaRPr lang="en-US" dirty="0"/>
              </a:p>
              <a:p>
                <a:pPr marL="457200" indent="-457200">
                  <a:spcAft>
                    <a:spcPts val="2133"/>
                  </a:spcAft>
                  <a:buFontTx/>
                  <a:buChar char="-"/>
                </a:pPr>
                <a:endParaRPr lang="en-US" dirty="0"/>
              </a:p>
              <a:p>
                <a:pPr marL="457200" indent="-457200">
                  <a:spcAft>
                    <a:spcPts val="2133"/>
                  </a:spcAft>
                  <a:buFontTx/>
                  <a:buChar char="-"/>
                </a:pPr>
                <a:r>
                  <a:rPr lang="en-US" dirty="0"/>
                  <a:t>where the first and last terms do not depend on </a:t>
                </a:r>
                <a:r>
                  <a:rPr lang="en-US" b="1" dirty="0"/>
                  <a:t>R </a:t>
                </a:r>
                <a:r>
                  <a:rPr lang="en-US" dirty="0"/>
                  <a:t>and the middle two terms are scalars.</a:t>
                </a:r>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360800" cy="4555200"/>
              </a:xfrm>
              <a:prstGeom prst="rect">
                <a:avLst/>
              </a:prstGeom>
              <a:blipFill>
                <a:blip r:embed="rId3"/>
                <a:stretch>
                  <a:fillRect t="-278" b="-972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8B52A49-7CA2-F44B-8754-9FE331BF4604}"/>
              </a:ext>
            </a:extLst>
          </p:cNvPr>
          <p:cNvPicPr>
            <a:picLocks noChangeAspect="1"/>
          </p:cNvPicPr>
          <p:nvPr/>
        </p:nvPicPr>
        <p:blipFill>
          <a:blip r:embed="rId4"/>
          <a:stretch>
            <a:fillRect/>
          </a:stretch>
        </p:blipFill>
        <p:spPr>
          <a:xfrm>
            <a:off x="1724466" y="2307900"/>
            <a:ext cx="8345507" cy="2853845"/>
          </a:xfrm>
          <a:prstGeom prst="rect">
            <a:avLst/>
          </a:prstGeom>
        </p:spPr>
      </p:pic>
      <p:sp>
        <p:nvSpPr>
          <p:cNvPr id="6" name="灯片编号占位符 5">
            <a:extLst>
              <a:ext uri="{FF2B5EF4-FFF2-40B4-BE49-F238E27FC236}">
                <a16:creationId xmlns:a16="http://schemas.microsoft.com/office/drawing/2014/main" id="{FF9D2A33-8CC9-BB4C-BD13-8F73CD95DF4E}"/>
              </a:ext>
            </a:extLst>
          </p:cNvPr>
          <p:cNvSpPr>
            <a:spLocks noGrp="1"/>
          </p:cNvSpPr>
          <p:nvPr>
            <p:ph type="sldNum" idx="12"/>
          </p:nvPr>
        </p:nvSpPr>
        <p:spPr/>
        <p:txBody>
          <a:bodyPr/>
          <a:lstStyle/>
          <a:p>
            <a:fld id="{00000000-1234-1234-1234-123412341234}" type="slidenum">
              <a:rPr lang="en-US" altLang="zh-CN" smtClean="0"/>
              <a:pPr/>
              <a:t>35</a:t>
            </a:fld>
            <a:endParaRPr lang="zh-CN" altLang="en-US"/>
          </a:p>
        </p:txBody>
      </p:sp>
    </p:spTree>
    <p:extLst>
      <p:ext uri="{BB962C8B-B14F-4D97-AF65-F5344CB8AC3E}">
        <p14:creationId xmlns:p14="http://schemas.microsoft.com/office/powerpoint/2010/main" val="4060871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Shape matching</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solution</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Thus we have</a:t>
                </a:r>
              </a:p>
              <a:p>
                <a:pPr marL="457200" indent="-457200">
                  <a:spcAft>
                    <a:spcPts val="2133"/>
                  </a:spcAft>
                  <a:buFontTx/>
                  <a:buChar char="-"/>
                </a:pPr>
                <a:endParaRPr lang="en-US" dirty="0"/>
              </a:p>
              <a:p>
                <a:pPr marL="457200" indent="-457200">
                  <a:spcAft>
                    <a:spcPts val="2133"/>
                  </a:spcAft>
                  <a:buFontTx/>
                  <a:buChar char="-"/>
                </a:pPr>
                <a:r>
                  <a:rPr lang="en-US" dirty="0"/>
                  <a:t>Since </a:t>
                </a:r>
                <a14:m>
                  <m:oMath xmlns:m="http://schemas.openxmlformats.org/officeDocument/2006/math">
                    <m:sSubSup>
                      <m:sSubSupPr>
                        <m:ctrlPr>
                          <a:rPr lang="en-US" sz="2000" b="1" i="1" smtClean="0">
                            <a:latin typeface="Cambria Math" panose="02040503050406030204" pitchFamily="18" charset="0"/>
                          </a:rPr>
                        </m:ctrlPr>
                      </m:sSubSupPr>
                      <m:e>
                        <m:r>
                          <a:rPr lang="en-US" sz="2000" b="1" i="1" smtClean="0">
                            <a:latin typeface="Cambria Math" panose="02040503050406030204" pitchFamily="18" charset="0"/>
                          </a:rPr>
                          <m:t>𝒑</m:t>
                        </m:r>
                      </m:e>
                      <m:sub>
                        <m:r>
                          <a:rPr lang="en-US" sz="2000" b="1" i="1" smtClean="0">
                            <a:latin typeface="Cambria Math" panose="02040503050406030204" pitchFamily="18" charset="0"/>
                          </a:rPr>
                          <m:t>𝒊</m:t>
                        </m:r>
                      </m:sub>
                      <m:sup>
                        <m:r>
                          <a:rPr lang="en-US" sz="2000" b="1" i="1" smtClean="0">
                            <a:latin typeface="Cambria Math" panose="02040503050406030204" pitchFamily="18" charset="0"/>
                          </a:rPr>
                          <m:t>𝑻</m:t>
                        </m:r>
                      </m:sup>
                    </m:sSubSup>
                    <m:r>
                      <a:rPr lang="en-US" sz="2000" b="0" i="1" smtClean="0">
                        <a:latin typeface="Cambria Math" panose="02040503050406030204" pitchFamily="18" charset="0"/>
                      </a:rPr>
                      <m:t>𝑅</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𝒒</m:t>
                        </m:r>
                      </m:e>
                      <m:sub>
                        <m:r>
                          <a:rPr lang="en-US" sz="2000" b="1" i="1" smtClean="0">
                            <a:latin typeface="Cambria Math" panose="02040503050406030204" pitchFamily="18" charset="0"/>
                          </a:rPr>
                          <m:t>𝒊</m:t>
                        </m:r>
                      </m:sub>
                    </m:sSub>
                    <m:r>
                      <a:rPr lang="en-US"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m:t>
                            </m:r>
                            <m:r>
                              <a:rPr lang="en-US" altLang="zh-CN" sz="2000" b="1" i="1">
                                <a:latin typeface="Cambria Math" panose="02040503050406030204" pitchFamily="18" charset="0"/>
                              </a:rPr>
                              <m:t>𝒑</m:t>
                            </m:r>
                          </m:e>
                          <m:sub>
                            <m:r>
                              <a:rPr lang="en-US" altLang="zh-CN" sz="2000" b="1" i="1">
                                <a:latin typeface="Cambria Math" panose="02040503050406030204" pitchFamily="18" charset="0"/>
                              </a:rPr>
                              <m:t>𝒊</m:t>
                            </m:r>
                          </m:sub>
                          <m:sup>
                            <m:r>
                              <a:rPr lang="en-US" altLang="zh-CN" sz="2000" b="1" i="1">
                                <a:latin typeface="Cambria Math" panose="02040503050406030204" pitchFamily="18" charset="0"/>
                              </a:rPr>
                              <m:t>𝑻</m:t>
                            </m:r>
                          </m:sup>
                        </m:sSubSup>
                        <m:r>
                          <a:rPr lang="en-US" altLang="zh-CN" sz="2000" i="1">
                            <a:latin typeface="Cambria Math" panose="02040503050406030204" pitchFamily="18" charset="0"/>
                          </a:rPr>
                          <m:t>𝑅</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𝒒</m:t>
                            </m:r>
                          </m:e>
                          <m:sub>
                            <m:r>
                              <a:rPr lang="en-US" altLang="zh-CN" sz="2000" b="1" i="1">
                                <a:latin typeface="Cambria Math" panose="02040503050406030204" pitchFamily="18" charset="0"/>
                              </a:rPr>
                              <m:t>𝒊</m:t>
                            </m:r>
                          </m:sub>
                        </m:sSub>
                        <m:r>
                          <a:rPr lang="en-US" altLang="zh-CN" sz="2000" i="1">
                            <a:latin typeface="Cambria Math" panose="02040503050406030204" pitchFamily="18" charset="0"/>
                          </a:rPr>
                          <m:t>)</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𝒊</m:t>
                        </m:r>
                      </m:sub>
                      <m:sup>
                        <m:r>
                          <a:rPr lang="en-US" altLang="zh-CN" sz="2000" b="1" i="1">
                            <a:latin typeface="Cambria Math" panose="02040503050406030204" pitchFamily="18" charset="0"/>
                          </a:rPr>
                          <m:t>𝑻</m:t>
                        </m:r>
                      </m:sup>
                    </m:sSubSup>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𝑅</m:t>
                        </m:r>
                      </m:e>
                      <m:sup>
                        <m:r>
                          <a:rPr lang="en-US" altLang="zh-CN" sz="2000" b="0" i="1" smtClean="0">
                            <a:latin typeface="Cambria Math" panose="02040503050406030204" pitchFamily="18" charset="0"/>
                          </a:rPr>
                          <m:t>𝑇</m:t>
                        </m:r>
                      </m:sup>
                    </m:sSup>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𝒒</m:t>
                        </m:r>
                      </m:e>
                      <m:sub>
                        <m:r>
                          <a:rPr lang="en-US" altLang="zh-CN" sz="2000" b="1" i="1">
                            <a:latin typeface="Cambria Math" panose="02040503050406030204" pitchFamily="18" charset="0"/>
                          </a:rPr>
                          <m:t>𝒊</m:t>
                        </m:r>
                      </m:sub>
                    </m:sSub>
                  </m:oMath>
                </a14:m>
                <a:r>
                  <a:rPr lang="en-US" dirty="0"/>
                  <a:t>, we actually have</a:t>
                </a:r>
              </a:p>
              <a:p>
                <a:pPr marL="457200" indent="-457200">
                  <a:spcAft>
                    <a:spcPts val="2133"/>
                  </a:spcAft>
                  <a:buFontTx/>
                  <a:buChar char="-"/>
                </a:pPr>
                <a:endParaRPr lang="en-US" dirty="0"/>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360800" cy="4555200"/>
              </a:xfrm>
              <a:prstGeom prst="rect">
                <a:avLst/>
              </a:prstGeom>
              <a:blipFill>
                <a:blip r:embed="rId3"/>
                <a:stretch>
                  <a:fillRect t="-27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7978CEE7-8483-EF47-8944-86B9E4840D5E}"/>
              </a:ext>
            </a:extLst>
          </p:cNvPr>
          <p:cNvPicPr>
            <a:picLocks noChangeAspect="1"/>
          </p:cNvPicPr>
          <p:nvPr/>
        </p:nvPicPr>
        <p:blipFill>
          <a:blip r:embed="rId4"/>
          <a:stretch>
            <a:fillRect/>
          </a:stretch>
        </p:blipFill>
        <p:spPr>
          <a:xfrm>
            <a:off x="2515544" y="2094931"/>
            <a:ext cx="6350664" cy="814436"/>
          </a:xfrm>
          <a:prstGeom prst="rect">
            <a:avLst/>
          </a:prstGeom>
        </p:spPr>
      </p:pic>
      <p:pic>
        <p:nvPicPr>
          <p:cNvPr id="3" name="图片 2">
            <a:extLst>
              <a:ext uri="{FF2B5EF4-FFF2-40B4-BE49-F238E27FC236}">
                <a16:creationId xmlns:a16="http://schemas.microsoft.com/office/drawing/2014/main" id="{F0944360-2836-5C49-945C-29B6D3957B53}"/>
              </a:ext>
            </a:extLst>
          </p:cNvPr>
          <p:cNvPicPr>
            <a:picLocks noChangeAspect="1"/>
          </p:cNvPicPr>
          <p:nvPr/>
        </p:nvPicPr>
        <p:blipFill>
          <a:blip r:embed="rId5"/>
          <a:stretch>
            <a:fillRect/>
          </a:stretch>
        </p:blipFill>
        <p:spPr>
          <a:xfrm>
            <a:off x="4781550" y="3614355"/>
            <a:ext cx="2628900" cy="1041400"/>
          </a:xfrm>
          <a:prstGeom prst="rect">
            <a:avLst/>
          </a:prstGeom>
        </p:spPr>
      </p:pic>
      <p:pic>
        <p:nvPicPr>
          <p:cNvPr id="4" name="图片 3">
            <a:extLst>
              <a:ext uri="{FF2B5EF4-FFF2-40B4-BE49-F238E27FC236}">
                <a16:creationId xmlns:a16="http://schemas.microsoft.com/office/drawing/2014/main" id="{A9A91A6F-5290-F14E-92FE-30AB8AADA0F8}"/>
              </a:ext>
            </a:extLst>
          </p:cNvPr>
          <p:cNvPicPr>
            <a:picLocks noChangeAspect="1"/>
          </p:cNvPicPr>
          <p:nvPr/>
        </p:nvPicPr>
        <p:blipFill>
          <a:blip r:embed="rId6"/>
          <a:stretch>
            <a:fillRect/>
          </a:stretch>
        </p:blipFill>
        <p:spPr>
          <a:xfrm>
            <a:off x="2070100" y="4835421"/>
            <a:ext cx="8051800" cy="1206500"/>
          </a:xfrm>
          <a:prstGeom prst="rect">
            <a:avLst/>
          </a:prstGeom>
        </p:spPr>
      </p:pic>
      <p:sp>
        <p:nvSpPr>
          <p:cNvPr id="6" name="灯片编号占位符 5">
            <a:extLst>
              <a:ext uri="{FF2B5EF4-FFF2-40B4-BE49-F238E27FC236}">
                <a16:creationId xmlns:a16="http://schemas.microsoft.com/office/drawing/2014/main" id="{1920FEE3-E5DB-104F-B754-4CFE4B836146}"/>
              </a:ext>
            </a:extLst>
          </p:cNvPr>
          <p:cNvSpPr>
            <a:spLocks noGrp="1"/>
          </p:cNvSpPr>
          <p:nvPr>
            <p:ph type="sldNum" idx="12"/>
          </p:nvPr>
        </p:nvSpPr>
        <p:spPr/>
        <p:txBody>
          <a:bodyPr/>
          <a:lstStyle/>
          <a:p>
            <a:fld id="{00000000-1234-1234-1234-123412341234}" type="slidenum">
              <a:rPr lang="en-US" altLang="zh-CN" smtClean="0"/>
              <a:pPr/>
              <a:t>36</a:t>
            </a:fld>
            <a:endParaRPr lang="zh-CN" altLang="en-US"/>
          </a:p>
        </p:txBody>
      </p:sp>
    </p:spTree>
    <p:extLst>
      <p:ext uri="{BB962C8B-B14F-4D97-AF65-F5344CB8AC3E}">
        <p14:creationId xmlns:p14="http://schemas.microsoft.com/office/powerpoint/2010/main" val="1038436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Shape matching</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solution</a:t>
            </a:r>
            <a:endParaRPr dirty="0"/>
          </a:p>
        </p:txBody>
      </p:sp>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Let </a:t>
            </a:r>
          </a:p>
          <a:p>
            <a:pPr marL="457200" indent="-457200">
              <a:spcAft>
                <a:spcPts val="2133"/>
              </a:spcAft>
              <a:buFontTx/>
              <a:buChar char="-"/>
            </a:pPr>
            <a:endParaRPr lang="en-US" dirty="0"/>
          </a:p>
          <a:p>
            <a:pPr marL="457200" indent="-457200">
              <a:spcAft>
                <a:spcPts val="2133"/>
              </a:spcAft>
              <a:buFontTx/>
              <a:buChar char="-"/>
            </a:pPr>
            <a:r>
              <a:rPr lang="en-US" dirty="0"/>
              <a:t>So we want to find </a:t>
            </a:r>
            <a:r>
              <a:rPr lang="en-US" b="1" dirty="0"/>
              <a:t>R</a:t>
            </a:r>
            <a:r>
              <a:rPr lang="en-US" dirty="0"/>
              <a:t> that minimizes</a:t>
            </a:r>
          </a:p>
          <a:p>
            <a:pPr marL="457200" indent="-457200">
              <a:spcAft>
                <a:spcPts val="2133"/>
              </a:spcAft>
              <a:buFontTx/>
              <a:buChar char="-"/>
            </a:pPr>
            <a:endParaRPr lang="en-US" dirty="0"/>
          </a:p>
          <a:p>
            <a:pPr marL="457200" indent="-457200">
              <a:spcAft>
                <a:spcPts val="2133"/>
              </a:spcAft>
              <a:buFontTx/>
              <a:buChar char="-"/>
            </a:pPr>
            <a:endParaRPr lang="en-US" dirty="0"/>
          </a:p>
          <a:p>
            <a:pPr marL="457200" indent="-457200">
              <a:spcAft>
                <a:spcPts val="2133"/>
              </a:spcAft>
              <a:buFontTx/>
              <a:buChar char="-"/>
            </a:pPr>
            <a:endParaRPr lang="en-US" sz="2000" b="1" i="1" dirty="0"/>
          </a:p>
          <a:p>
            <a:pPr marL="457200" indent="-457200">
              <a:spcAft>
                <a:spcPts val="2133"/>
              </a:spcAft>
              <a:buFontTx/>
              <a:buChar char="-"/>
            </a:pPr>
            <a:endParaRPr lang="en-US" sz="2000" b="1" i="1" dirty="0"/>
          </a:p>
          <a:p>
            <a:pPr marL="457200" indent="-457200">
              <a:spcAft>
                <a:spcPts val="2133"/>
              </a:spcAft>
              <a:buFontTx/>
              <a:buChar char="-"/>
            </a:pPr>
            <a:endParaRPr lang="en-US" dirty="0"/>
          </a:p>
          <a:p>
            <a:pPr marL="457200" indent="-457200">
              <a:spcAft>
                <a:spcPts val="2133"/>
              </a:spcAft>
              <a:buFontTx/>
              <a:buChar char="-"/>
            </a:pPr>
            <a:endParaRPr lang="en-US" dirty="0"/>
          </a:p>
        </p:txBody>
      </p:sp>
      <p:pic>
        <p:nvPicPr>
          <p:cNvPr id="5" name="图片 4">
            <a:extLst>
              <a:ext uri="{FF2B5EF4-FFF2-40B4-BE49-F238E27FC236}">
                <a16:creationId xmlns:a16="http://schemas.microsoft.com/office/drawing/2014/main" id="{53ABA550-1D82-364A-A7EE-A3295A4B2465}"/>
              </a:ext>
            </a:extLst>
          </p:cNvPr>
          <p:cNvPicPr>
            <a:picLocks noChangeAspect="1"/>
          </p:cNvPicPr>
          <p:nvPr/>
        </p:nvPicPr>
        <p:blipFill>
          <a:blip r:embed="rId3"/>
          <a:stretch>
            <a:fillRect/>
          </a:stretch>
        </p:blipFill>
        <p:spPr>
          <a:xfrm>
            <a:off x="5048250" y="1918598"/>
            <a:ext cx="2095500" cy="1003300"/>
          </a:xfrm>
          <a:prstGeom prst="rect">
            <a:avLst/>
          </a:prstGeom>
        </p:spPr>
      </p:pic>
      <p:pic>
        <p:nvPicPr>
          <p:cNvPr id="7" name="图片 6">
            <a:extLst>
              <a:ext uri="{FF2B5EF4-FFF2-40B4-BE49-F238E27FC236}">
                <a16:creationId xmlns:a16="http://schemas.microsoft.com/office/drawing/2014/main" id="{CF01651A-9ED9-CD46-BD0C-DE68332AC10D}"/>
              </a:ext>
            </a:extLst>
          </p:cNvPr>
          <p:cNvPicPr>
            <a:picLocks noChangeAspect="1"/>
          </p:cNvPicPr>
          <p:nvPr/>
        </p:nvPicPr>
        <p:blipFill>
          <a:blip r:embed="rId4"/>
          <a:stretch>
            <a:fillRect/>
          </a:stretch>
        </p:blipFill>
        <p:spPr>
          <a:xfrm>
            <a:off x="5295900" y="3522133"/>
            <a:ext cx="1600200" cy="584200"/>
          </a:xfrm>
          <a:prstGeom prst="rect">
            <a:avLst/>
          </a:prstGeom>
        </p:spPr>
      </p:pic>
      <p:pic>
        <p:nvPicPr>
          <p:cNvPr id="8" name="图片 7">
            <a:extLst>
              <a:ext uri="{FF2B5EF4-FFF2-40B4-BE49-F238E27FC236}">
                <a16:creationId xmlns:a16="http://schemas.microsoft.com/office/drawing/2014/main" id="{BD2D05FE-DD7B-0541-9D25-34C6FCE46B99}"/>
              </a:ext>
            </a:extLst>
          </p:cNvPr>
          <p:cNvPicPr>
            <a:picLocks noChangeAspect="1"/>
          </p:cNvPicPr>
          <p:nvPr/>
        </p:nvPicPr>
        <p:blipFill>
          <a:blip r:embed="rId5"/>
          <a:stretch>
            <a:fillRect/>
          </a:stretch>
        </p:blipFill>
        <p:spPr>
          <a:xfrm>
            <a:off x="915204" y="4285999"/>
            <a:ext cx="7988300" cy="1663700"/>
          </a:xfrm>
          <a:prstGeom prst="rect">
            <a:avLst/>
          </a:prstGeom>
        </p:spPr>
      </p:pic>
      <p:sp>
        <p:nvSpPr>
          <p:cNvPr id="9" name="灯片编号占位符 8">
            <a:extLst>
              <a:ext uri="{FF2B5EF4-FFF2-40B4-BE49-F238E27FC236}">
                <a16:creationId xmlns:a16="http://schemas.microsoft.com/office/drawing/2014/main" id="{8DD65EC4-3DB2-1241-A5B3-B2BDB68A6A33}"/>
              </a:ext>
            </a:extLst>
          </p:cNvPr>
          <p:cNvSpPr>
            <a:spLocks noGrp="1"/>
          </p:cNvSpPr>
          <p:nvPr>
            <p:ph type="sldNum" idx="12"/>
          </p:nvPr>
        </p:nvSpPr>
        <p:spPr/>
        <p:txBody>
          <a:bodyPr/>
          <a:lstStyle/>
          <a:p>
            <a:fld id="{00000000-1234-1234-1234-123412341234}" type="slidenum">
              <a:rPr lang="en-US" altLang="zh-CN" smtClean="0"/>
              <a:pPr/>
              <a:t>37</a:t>
            </a:fld>
            <a:endParaRPr lang="zh-CN" altLang="en-US"/>
          </a:p>
        </p:txBody>
      </p:sp>
    </p:spTree>
    <p:extLst>
      <p:ext uri="{BB962C8B-B14F-4D97-AF65-F5344CB8AC3E}">
        <p14:creationId xmlns:p14="http://schemas.microsoft.com/office/powerpoint/2010/main" val="3199805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Shape matching</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solution</a:t>
            </a:r>
            <a:endParaRPr dirty="0"/>
          </a:p>
        </p:txBody>
      </p:sp>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Now we only need to find </a:t>
            </a:r>
            <a:r>
              <a:rPr lang="en-US" b="1" dirty="0"/>
              <a:t>R</a:t>
            </a:r>
            <a:r>
              <a:rPr lang="en-US" dirty="0"/>
              <a:t> such that </a:t>
            </a:r>
            <a:r>
              <a:rPr lang="en-US" b="1" dirty="0"/>
              <a:t>RH</a:t>
            </a:r>
            <a:r>
              <a:rPr lang="en-US" dirty="0"/>
              <a:t> is symmetric positive definite. Then we know for sure </a:t>
            </a:r>
            <a:r>
              <a:rPr lang="en-US" i="1" dirty="0"/>
              <a:t>Trace</a:t>
            </a:r>
            <a:r>
              <a:rPr lang="en-US" dirty="0"/>
              <a:t>(</a:t>
            </a:r>
            <a:r>
              <a:rPr lang="en-US" b="1" dirty="0"/>
              <a:t>RH</a:t>
            </a:r>
            <a:r>
              <a:rPr lang="en-US" dirty="0"/>
              <a:t>) is maximal.</a:t>
            </a:r>
          </a:p>
          <a:p>
            <a:pPr marL="457200" indent="-457200">
              <a:spcAft>
                <a:spcPts val="2133"/>
              </a:spcAft>
              <a:buFontTx/>
              <a:buChar char="-"/>
            </a:pPr>
            <a:r>
              <a:rPr lang="en-US" dirty="0"/>
              <a:t>Compute SVD of </a:t>
            </a:r>
            <a:r>
              <a:rPr lang="en-US" b="1" dirty="0"/>
              <a:t>H</a:t>
            </a:r>
            <a:endParaRPr lang="en-US" dirty="0"/>
          </a:p>
          <a:p>
            <a:pPr marL="457200" indent="-457200">
              <a:spcAft>
                <a:spcPts val="2133"/>
              </a:spcAft>
              <a:buFontTx/>
              <a:buChar char="-"/>
            </a:pPr>
            <a:endParaRPr lang="en-US" dirty="0"/>
          </a:p>
          <a:p>
            <a:pPr marL="457200" indent="-457200">
              <a:spcAft>
                <a:spcPts val="2133"/>
              </a:spcAft>
              <a:buFontTx/>
              <a:buChar char="-"/>
            </a:pPr>
            <a:r>
              <a:rPr lang="en-US" dirty="0"/>
              <a:t>Define </a:t>
            </a:r>
          </a:p>
          <a:p>
            <a:pPr marL="457200" indent="-457200">
              <a:spcAft>
                <a:spcPts val="2133"/>
              </a:spcAft>
              <a:buFontTx/>
              <a:buChar char="-"/>
            </a:pPr>
            <a:endParaRPr lang="en-US" dirty="0"/>
          </a:p>
          <a:p>
            <a:pPr marL="457200" indent="-457200">
              <a:spcAft>
                <a:spcPts val="2133"/>
              </a:spcAft>
              <a:buFontTx/>
              <a:buChar char="-"/>
            </a:pPr>
            <a:r>
              <a:rPr lang="en-US" dirty="0"/>
              <a:t>which is symmetric and its eigenvalues are positive.</a:t>
            </a:r>
          </a:p>
          <a:p>
            <a:pPr marL="457200" indent="-457200">
              <a:spcAft>
                <a:spcPts val="2133"/>
              </a:spcAft>
              <a:buFontTx/>
              <a:buChar char="-"/>
            </a:pPr>
            <a:endParaRPr lang="en-US" sz="2000" b="1" i="1" dirty="0"/>
          </a:p>
          <a:p>
            <a:pPr marL="457200" indent="-457200">
              <a:spcAft>
                <a:spcPts val="2133"/>
              </a:spcAft>
              <a:buFontTx/>
              <a:buChar char="-"/>
            </a:pPr>
            <a:endParaRPr lang="en-US" sz="2000" b="1" i="1" dirty="0"/>
          </a:p>
          <a:p>
            <a:pPr marL="457200" indent="-457200">
              <a:spcAft>
                <a:spcPts val="2133"/>
              </a:spcAft>
              <a:buFontTx/>
              <a:buChar char="-"/>
            </a:pPr>
            <a:endParaRPr lang="en-US" dirty="0"/>
          </a:p>
          <a:p>
            <a:pPr marL="457200" indent="-457200">
              <a:spcAft>
                <a:spcPts val="2133"/>
              </a:spcAft>
              <a:buFontTx/>
              <a:buChar char="-"/>
            </a:pPr>
            <a:endParaRPr lang="en-US" dirty="0"/>
          </a:p>
        </p:txBody>
      </p:sp>
      <p:pic>
        <p:nvPicPr>
          <p:cNvPr id="2" name="图片 1">
            <a:extLst>
              <a:ext uri="{FF2B5EF4-FFF2-40B4-BE49-F238E27FC236}">
                <a16:creationId xmlns:a16="http://schemas.microsoft.com/office/drawing/2014/main" id="{BEA7C509-9AF7-2E42-AA1E-13FC3B454F3F}"/>
              </a:ext>
            </a:extLst>
          </p:cNvPr>
          <p:cNvPicPr>
            <a:picLocks noChangeAspect="1"/>
          </p:cNvPicPr>
          <p:nvPr/>
        </p:nvPicPr>
        <p:blipFill>
          <a:blip r:embed="rId3"/>
          <a:stretch>
            <a:fillRect/>
          </a:stretch>
        </p:blipFill>
        <p:spPr>
          <a:xfrm>
            <a:off x="4660900" y="3143250"/>
            <a:ext cx="2870200" cy="571500"/>
          </a:xfrm>
          <a:prstGeom prst="rect">
            <a:avLst/>
          </a:prstGeom>
        </p:spPr>
      </p:pic>
      <p:pic>
        <p:nvPicPr>
          <p:cNvPr id="3" name="图片 2">
            <a:extLst>
              <a:ext uri="{FF2B5EF4-FFF2-40B4-BE49-F238E27FC236}">
                <a16:creationId xmlns:a16="http://schemas.microsoft.com/office/drawing/2014/main" id="{968F3293-026D-D046-8716-70785A01114C}"/>
              </a:ext>
            </a:extLst>
          </p:cNvPr>
          <p:cNvPicPr>
            <a:picLocks noChangeAspect="1"/>
          </p:cNvPicPr>
          <p:nvPr/>
        </p:nvPicPr>
        <p:blipFill>
          <a:blip r:embed="rId4"/>
          <a:stretch>
            <a:fillRect/>
          </a:stretch>
        </p:blipFill>
        <p:spPr>
          <a:xfrm>
            <a:off x="2078941" y="3934829"/>
            <a:ext cx="1320800" cy="469900"/>
          </a:xfrm>
          <a:prstGeom prst="rect">
            <a:avLst/>
          </a:prstGeom>
        </p:spPr>
      </p:pic>
      <p:pic>
        <p:nvPicPr>
          <p:cNvPr id="4" name="图片 3">
            <a:extLst>
              <a:ext uri="{FF2B5EF4-FFF2-40B4-BE49-F238E27FC236}">
                <a16:creationId xmlns:a16="http://schemas.microsoft.com/office/drawing/2014/main" id="{D11554E0-BA9B-0A46-9D38-3C4841767846}"/>
              </a:ext>
            </a:extLst>
          </p:cNvPr>
          <p:cNvPicPr>
            <a:picLocks noChangeAspect="1"/>
          </p:cNvPicPr>
          <p:nvPr/>
        </p:nvPicPr>
        <p:blipFill>
          <a:blip r:embed="rId5"/>
          <a:stretch>
            <a:fillRect/>
          </a:stretch>
        </p:blipFill>
        <p:spPr>
          <a:xfrm>
            <a:off x="3949700" y="4394267"/>
            <a:ext cx="4292600" cy="927100"/>
          </a:xfrm>
          <a:prstGeom prst="rect">
            <a:avLst/>
          </a:prstGeom>
        </p:spPr>
      </p:pic>
      <p:sp>
        <p:nvSpPr>
          <p:cNvPr id="6" name="灯片编号占位符 5">
            <a:extLst>
              <a:ext uri="{FF2B5EF4-FFF2-40B4-BE49-F238E27FC236}">
                <a16:creationId xmlns:a16="http://schemas.microsoft.com/office/drawing/2014/main" id="{FCC57073-9B71-9241-B270-9B0D5C916654}"/>
              </a:ext>
            </a:extLst>
          </p:cNvPr>
          <p:cNvSpPr>
            <a:spLocks noGrp="1"/>
          </p:cNvSpPr>
          <p:nvPr>
            <p:ph type="sldNum" idx="12"/>
          </p:nvPr>
        </p:nvSpPr>
        <p:spPr/>
        <p:txBody>
          <a:bodyPr/>
          <a:lstStyle/>
          <a:p>
            <a:fld id="{00000000-1234-1234-1234-123412341234}" type="slidenum">
              <a:rPr lang="en-US" altLang="zh-CN" smtClean="0"/>
              <a:pPr/>
              <a:t>38</a:t>
            </a:fld>
            <a:endParaRPr lang="zh-CN" altLang="en-US"/>
          </a:p>
        </p:txBody>
      </p:sp>
    </p:spTree>
    <p:extLst>
      <p:ext uri="{BB962C8B-B14F-4D97-AF65-F5344CB8AC3E}">
        <p14:creationId xmlns:p14="http://schemas.microsoft.com/office/powerpoint/2010/main" val="422051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Shape matching</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a:t>
            </a:r>
            <a:r>
              <a:rPr lang="zh-CN" altLang="en-US" dirty="0">
                <a:solidFill>
                  <a:srgbClr val="FF0000"/>
                </a:solidFill>
                <a:latin typeface="Times New Roman"/>
                <a:ea typeface="Times New Roman"/>
                <a:cs typeface="Times New Roman"/>
                <a:sym typeface="Times New Roman"/>
              </a:rPr>
              <a:t> </a:t>
            </a:r>
            <a:r>
              <a:rPr lang="en-US" altLang="zh-CN" dirty="0">
                <a:solidFill>
                  <a:srgbClr val="FF0000"/>
                </a:solidFill>
                <a:latin typeface="Times New Roman"/>
                <a:ea typeface="Times New Roman"/>
                <a:cs typeface="Times New Roman"/>
                <a:sym typeface="Times New Roman"/>
              </a:rPr>
              <a:t>solution</a:t>
            </a:r>
            <a:endParaRPr dirty="0"/>
          </a:p>
        </p:txBody>
      </p:sp>
      <p:sp>
        <p:nvSpPr>
          <p:cNvPr id="288" name="Google Shape;288;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Summary</a:t>
            </a:r>
          </a:p>
          <a:p>
            <a:pPr marL="457200" indent="-457200">
              <a:spcAft>
                <a:spcPts val="2133"/>
              </a:spcAft>
              <a:buFontTx/>
              <a:buChar char="-"/>
            </a:pPr>
            <a:endParaRPr lang="en-US" sz="2000" b="1" i="1" dirty="0"/>
          </a:p>
          <a:p>
            <a:pPr marL="457200" indent="-457200">
              <a:spcAft>
                <a:spcPts val="2133"/>
              </a:spcAft>
              <a:buFontTx/>
              <a:buChar char="-"/>
            </a:pPr>
            <a:endParaRPr lang="en-US" sz="2000" b="1" i="1" dirty="0"/>
          </a:p>
          <a:p>
            <a:pPr marL="457200" indent="-457200">
              <a:spcAft>
                <a:spcPts val="2133"/>
              </a:spcAft>
              <a:buFontTx/>
              <a:buChar char="-"/>
            </a:pPr>
            <a:endParaRPr lang="en-US" dirty="0"/>
          </a:p>
          <a:p>
            <a:pPr marL="457200" indent="-457200">
              <a:spcAft>
                <a:spcPts val="2133"/>
              </a:spcAft>
              <a:buFontTx/>
              <a:buChar char="-"/>
            </a:pPr>
            <a:endParaRPr lang="en-US" dirty="0"/>
          </a:p>
        </p:txBody>
      </p:sp>
      <p:sp>
        <p:nvSpPr>
          <p:cNvPr id="6" name="灯片编号占位符 5">
            <a:extLst>
              <a:ext uri="{FF2B5EF4-FFF2-40B4-BE49-F238E27FC236}">
                <a16:creationId xmlns:a16="http://schemas.microsoft.com/office/drawing/2014/main" id="{FCC57073-9B71-9241-B270-9B0D5C916654}"/>
              </a:ext>
            </a:extLst>
          </p:cNvPr>
          <p:cNvSpPr>
            <a:spLocks noGrp="1"/>
          </p:cNvSpPr>
          <p:nvPr>
            <p:ph type="sldNum" idx="12"/>
          </p:nvPr>
        </p:nvSpPr>
        <p:spPr/>
        <p:txBody>
          <a:bodyPr/>
          <a:lstStyle/>
          <a:p>
            <a:fld id="{00000000-1234-1234-1234-123412341234}" type="slidenum">
              <a:rPr lang="en-US" altLang="zh-CN" smtClean="0"/>
              <a:pPr/>
              <a:t>39</a:t>
            </a:fld>
            <a:endParaRPr lang="zh-CN" altLang="en-US"/>
          </a:p>
        </p:txBody>
      </p:sp>
      <p:pic>
        <p:nvPicPr>
          <p:cNvPr id="5" name="图片 4">
            <a:extLst>
              <a:ext uri="{FF2B5EF4-FFF2-40B4-BE49-F238E27FC236}">
                <a16:creationId xmlns:a16="http://schemas.microsoft.com/office/drawing/2014/main" id="{84CE98AA-9FC3-FE46-BA28-46C1D315C642}"/>
              </a:ext>
            </a:extLst>
          </p:cNvPr>
          <p:cNvPicPr>
            <a:picLocks noChangeAspect="1"/>
          </p:cNvPicPr>
          <p:nvPr/>
        </p:nvPicPr>
        <p:blipFill>
          <a:blip r:embed="rId3"/>
          <a:stretch>
            <a:fillRect/>
          </a:stretch>
        </p:blipFill>
        <p:spPr>
          <a:xfrm>
            <a:off x="3353184" y="2199885"/>
            <a:ext cx="5478300" cy="4071614"/>
          </a:xfrm>
          <a:prstGeom prst="rect">
            <a:avLst/>
          </a:prstGeom>
        </p:spPr>
      </p:pic>
    </p:spTree>
    <p:extLst>
      <p:ext uri="{BB962C8B-B14F-4D97-AF65-F5344CB8AC3E}">
        <p14:creationId xmlns:p14="http://schemas.microsoft.com/office/powerpoint/2010/main" val="1889846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Principal Component Analysis</a:t>
            </a:r>
            <a:endParaRPr>
              <a:solidFill>
                <a:srgbClr val="FF0000"/>
              </a:solidFill>
              <a:latin typeface="Times New Roman"/>
              <a:ea typeface="Times New Roman"/>
              <a:cs typeface="Times New Roman"/>
              <a:sym typeface="Times New Roman"/>
            </a:endParaRPr>
          </a:p>
          <a:p>
            <a:endParaRPr/>
          </a:p>
        </p:txBody>
      </p:sp>
      <p:sp>
        <p:nvSpPr>
          <p:cNvPr id="83" name="Google Shape;83;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Use Laplacian form:</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a:latin typeface="Times New Roman"/>
                <a:ea typeface="Times New Roman"/>
                <a:cs typeface="Times New Roman"/>
                <a:sym typeface="Times New Roman"/>
              </a:rPr>
              <a:t>                   is the covariance matrix of the given point set.</a:t>
            </a:r>
            <a:endParaRPr>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Setting the partial derivative of the above expression w.r.t </a:t>
            </a:r>
            <a:r>
              <a:rPr lang="zh-CN" b="1">
                <a:latin typeface="Times New Roman"/>
                <a:ea typeface="Times New Roman"/>
                <a:cs typeface="Times New Roman"/>
                <a:sym typeface="Times New Roman"/>
              </a:rPr>
              <a:t>n </a:t>
            </a:r>
            <a:r>
              <a:rPr lang="zh-CN">
                <a:latin typeface="Times New Roman"/>
                <a:ea typeface="Times New Roman"/>
                <a:cs typeface="Times New Roman"/>
                <a:sym typeface="Times New Roman"/>
              </a:rPr>
              <a:t>to zero, and using rules of matrix differentiation, we arrive at:</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a:latin typeface="Times New Roman"/>
                <a:ea typeface="Times New Roman"/>
                <a:cs typeface="Times New Roman"/>
                <a:sym typeface="Times New Roman"/>
              </a:rPr>
              <a:t>Thus, </a:t>
            </a:r>
            <a:r>
              <a:rPr lang="zh-CN" b="1">
                <a:latin typeface="Times New Roman"/>
                <a:ea typeface="Times New Roman"/>
                <a:cs typeface="Times New Roman"/>
                <a:sym typeface="Times New Roman"/>
              </a:rPr>
              <a:t>n</a:t>
            </a:r>
            <a:r>
              <a:rPr lang="zh-CN">
                <a:latin typeface="Times New Roman"/>
                <a:ea typeface="Times New Roman"/>
                <a:cs typeface="Times New Roman"/>
                <a:sym typeface="Times New Roman"/>
              </a:rPr>
              <a:t> is one of the </a:t>
            </a:r>
            <a:r>
              <a:rPr lang="zh-CN">
                <a:solidFill>
                  <a:srgbClr val="FF0000"/>
                </a:solidFill>
                <a:latin typeface="Times New Roman"/>
                <a:ea typeface="Times New Roman"/>
                <a:cs typeface="Times New Roman"/>
                <a:sym typeface="Times New Roman"/>
              </a:rPr>
              <a:t>eigenvectors of covariance matrix</a:t>
            </a:r>
            <a:r>
              <a:rPr lang="zh-CN">
                <a:latin typeface="Times New Roman"/>
                <a:ea typeface="Times New Roman"/>
                <a:cs typeface="Times New Roman"/>
                <a:sym typeface="Times New Roman"/>
              </a:rPr>
              <a:t> </a:t>
            </a:r>
            <a:r>
              <a:rPr lang="zh-CN" i="1">
                <a:latin typeface="Times New Roman"/>
                <a:ea typeface="Times New Roman"/>
                <a:cs typeface="Times New Roman"/>
                <a:sym typeface="Times New Roman"/>
              </a:rPr>
              <a:t>C</a:t>
            </a:r>
            <a:r>
              <a:rPr lang="zh-C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indent="0">
              <a:spcBef>
                <a:spcPts val="2133"/>
              </a:spcBef>
              <a:spcAft>
                <a:spcPts val="2133"/>
              </a:spcAft>
              <a:buNone/>
            </a:pPr>
            <a:endParaRPr>
              <a:latin typeface="Times New Roman"/>
              <a:ea typeface="Times New Roman"/>
              <a:cs typeface="Times New Roman"/>
              <a:sym typeface="Times New Roman"/>
            </a:endParaRPr>
          </a:p>
        </p:txBody>
      </p:sp>
      <p:pic>
        <p:nvPicPr>
          <p:cNvPr id="84" name="Google Shape;84;p16"/>
          <p:cNvPicPr preferRelativeResize="0"/>
          <p:nvPr/>
        </p:nvPicPr>
        <p:blipFill>
          <a:blip r:embed="rId3">
            <a:alphaModFix/>
          </a:blip>
          <a:stretch>
            <a:fillRect/>
          </a:stretch>
        </p:blipFill>
        <p:spPr>
          <a:xfrm>
            <a:off x="3488975" y="2867333"/>
            <a:ext cx="6340359" cy="763600"/>
          </a:xfrm>
          <a:prstGeom prst="rect">
            <a:avLst/>
          </a:prstGeom>
          <a:noFill/>
          <a:ln>
            <a:noFill/>
          </a:ln>
        </p:spPr>
      </p:pic>
      <p:pic>
        <p:nvPicPr>
          <p:cNvPr id="85" name="Google Shape;85;p16"/>
          <p:cNvPicPr preferRelativeResize="0"/>
          <p:nvPr/>
        </p:nvPicPr>
        <p:blipFill>
          <a:blip r:embed="rId4">
            <a:alphaModFix/>
          </a:blip>
          <a:stretch>
            <a:fillRect/>
          </a:stretch>
        </p:blipFill>
        <p:spPr>
          <a:xfrm>
            <a:off x="3949134" y="2080384"/>
            <a:ext cx="5616132" cy="719633"/>
          </a:xfrm>
          <a:prstGeom prst="rect">
            <a:avLst/>
          </a:prstGeom>
          <a:noFill/>
          <a:ln>
            <a:noFill/>
          </a:ln>
        </p:spPr>
      </p:pic>
      <p:sp>
        <p:nvSpPr>
          <p:cNvPr id="86" name="Google Shape;86;p16"/>
          <p:cNvSpPr/>
          <p:nvPr/>
        </p:nvSpPr>
        <p:spPr>
          <a:xfrm>
            <a:off x="2235367" y="2980467"/>
            <a:ext cx="940800" cy="410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7" name="Google Shape;87;p16"/>
          <p:cNvPicPr preferRelativeResize="0"/>
          <p:nvPr/>
        </p:nvPicPr>
        <p:blipFill>
          <a:blip r:embed="rId5">
            <a:alphaModFix/>
          </a:blip>
          <a:stretch>
            <a:fillRect/>
          </a:stretch>
        </p:blipFill>
        <p:spPr>
          <a:xfrm>
            <a:off x="1171834" y="3733701"/>
            <a:ext cx="1358303" cy="359767"/>
          </a:xfrm>
          <a:prstGeom prst="rect">
            <a:avLst/>
          </a:prstGeom>
          <a:noFill/>
          <a:ln>
            <a:noFill/>
          </a:ln>
        </p:spPr>
      </p:pic>
      <p:pic>
        <p:nvPicPr>
          <p:cNvPr id="88" name="Google Shape;88;p16"/>
          <p:cNvPicPr preferRelativeResize="0"/>
          <p:nvPr/>
        </p:nvPicPr>
        <p:blipFill>
          <a:blip r:embed="rId6">
            <a:alphaModFix/>
          </a:blip>
          <a:stretch>
            <a:fillRect/>
          </a:stretch>
        </p:blipFill>
        <p:spPr>
          <a:xfrm>
            <a:off x="4347867" y="5141301"/>
            <a:ext cx="4205400" cy="513500"/>
          </a:xfrm>
          <a:prstGeom prst="rect">
            <a:avLst/>
          </a:prstGeom>
          <a:noFill/>
          <a:ln>
            <a:noFill/>
          </a:ln>
        </p:spPr>
      </p:pic>
      <p:sp>
        <p:nvSpPr>
          <p:cNvPr id="2" name="灯片编号占位符 1">
            <a:extLst>
              <a:ext uri="{FF2B5EF4-FFF2-40B4-BE49-F238E27FC236}">
                <a16:creationId xmlns:a16="http://schemas.microsoft.com/office/drawing/2014/main" id="{179F0EAE-1D8E-EA45-9435-BB8415A6B042}"/>
              </a:ext>
            </a:extLst>
          </p:cNvPr>
          <p:cNvSpPr>
            <a:spLocks noGrp="1"/>
          </p:cNvSpPr>
          <p:nvPr>
            <p:ph type="sldNum" idx="12"/>
          </p:nvPr>
        </p:nvSpPr>
        <p:spPr/>
        <p:txBody>
          <a:bodyPr/>
          <a:lstStyle/>
          <a:p>
            <a:fld id="{00000000-1234-1234-1234-123412341234}" type="slidenum">
              <a:rPr lang="en-US" altLang="zh-CN" smtClean="0"/>
              <a:pPr/>
              <a:t>4</a:t>
            </a:fld>
            <a:endParaRPr lang="zh-CN" altLang="en-US"/>
          </a:p>
        </p:txBody>
      </p:sp>
    </p:spTree>
    <p:extLst>
      <p:ext uri="{BB962C8B-B14F-4D97-AF65-F5344CB8AC3E}">
        <p14:creationId xmlns:p14="http://schemas.microsoft.com/office/powerpoint/2010/main" val="2884286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3D animations compression</a:t>
            </a:r>
            <a:endParaRPr dirty="0"/>
          </a:p>
        </p:txBody>
      </p:sp>
      <p:sp>
        <p:nvSpPr>
          <p:cNvPr id="288" name="Google Shape;288;p40"/>
          <p:cNvSpPr txBox="1">
            <a:spLocks noGrp="1"/>
          </p:cNvSpPr>
          <p:nvPr>
            <p:ph type="body" idx="1"/>
          </p:nvPr>
        </p:nvSpPr>
        <p:spPr>
          <a:xfrm>
            <a:off x="415600" y="1536633"/>
            <a:ext cx="11043337"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Each frame is a 3D-model</a:t>
            </a:r>
          </a:p>
          <a:p>
            <a:pPr marL="457200" indent="-457200">
              <a:spcAft>
                <a:spcPts val="2133"/>
              </a:spcAft>
              <a:buFontTx/>
              <a:buChar char="-"/>
            </a:pPr>
            <a:r>
              <a:rPr lang="en-US" dirty="0"/>
              <a:t>Geometry – 3D coordinates of the vertices</a:t>
            </a:r>
          </a:p>
          <a:p>
            <a:pPr marL="457200" indent="-457200">
              <a:spcAft>
                <a:spcPts val="2133"/>
              </a:spcAft>
              <a:buFontTx/>
              <a:buChar char="-"/>
            </a:pPr>
            <a:r>
              <a:rPr lang="en-US" dirty="0"/>
              <a:t>When the number of vertices is huge, how to represent it?</a:t>
            </a:r>
          </a:p>
          <a:p>
            <a:pPr marL="457200" indent="-457200">
              <a:spcAft>
                <a:spcPts val="2133"/>
              </a:spcAft>
              <a:buFontTx/>
              <a:buChar char="-"/>
            </a:pPr>
            <a:endParaRPr lang="en-US" dirty="0"/>
          </a:p>
        </p:txBody>
      </p:sp>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40</a:t>
            </a:fld>
            <a:endParaRPr lang="zh-CN" altLang="en-US"/>
          </a:p>
        </p:txBody>
      </p:sp>
      <p:pic>
        <p:nvPicPr>
          <p:cNvPr id="8" name="Picture 4">
            <a:extLst>
              <a:ext uri="{FF2B5EF4-FFF2-40B4-BE49-F238E27FC236}">
                <a16:creationId xmlns:a16="http://schemas.microsoft.com/office/drawing/2014/main" id="{88F5C72C-48E1-9745-94CF-2F48111E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26" y="3814233"/>
            <a:ext cx="2626850" cy="209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C3DD60A1-D907-8644-A15F-A43E252B0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586" y="3980288"/>
            <a:ext cx="1851025" cy="168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a:extLst>
              <a:ext uri="{FF2B5EF4-FFF2-40B4-BE49-F238E27FC236}">
                <a16:creationId xmlns:a16="http://schemas.microsoft.com/office/drawing/2014/main" id="{05939678-FC2E-C848-89CA-C1B454E59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6786" y="4021563"/>
            <a:ext cx="1776413"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a:extLst>
              <a:ext uri="{FF2B5EF4-FFF2-40B4-BE49-F238E27FC236}">
                <a16:creationId xmlns:a16="http://schemas.microsoft.com/office/drawing/2014/main" id="{53D0593B-F0EE-EA42-8A1F-A49F471CAC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3086" y="3977113"/>
            <a:ext cx="1630363"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a:extLst>
              <a:ext uri="{FF2B5EF4-FFF2-40B4-BE49-F238E27FC236}">
                <a16:creationId xmlns:a16="http://schemas.microsoft.com/office/drawing/2014/main" id="{302FF182-C3E6-8E49-B7DE-2BC78A926F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2374" y="3673901"/>
            <a:ext cx="1612900"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830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3D animations compression</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043337"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Only describe key frames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a14:m>
                <a:r>
                  <a:rPr lang="en-US" dirty="0"/>
                  <a:t>.</a:t>
                </a:r>
              </a:p>
              <a:p>
                <a:pPr marL="457200" indent="-457200">
                  <a:spcAft>
                    <a:spcPts val="2133"/>
                  </a:spcAft>
                  <a:buFontTx/>
                  <a:buChar char="-"/>
                </a:pPr>
                <a:r>
                  <a:rPr lang="en-US" dirty="0"/>
                  <a:t>Additional frames are generated by interpolation between two consecutive key frames. </a:t>
                </a: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nary>
                  </m:oMath>
                </a14:m>
                <a:r>
                  <a:rPr lang="en-US" dirty="0"/>
                  <a:t>.</a:t>
                </a:r>
              </a:p>
              <a:p>
                <a:pPr marL="457200" indent="-457200">
                  <a:spcAft>
                    <a:spcPts val="2133"/>
                  </a:spcAft>
                  <a:buFontTx/>
                  <a:buChar char="-"/>
                </a:pPr>
                <a:r>
                  <a:rPr lang="en-US" dirty="0"/>
                  <a:t>Still there is some redundancy. </a:t>
                </a:r>
              </a:p>
              <a:p>
                <a:pPr marL="457200" indent="-457200">
                  <a:spcAft>
                    <a:spcPts val="2133"/>
                  </a:spcAft>
                  <a:buFontTx/>
                  <a:buChar char="-"/>
                </a:pPr>
                <a:endParaRPr lang="en-US" dirty="0"/>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043337" cy="4555200"/>
              </a:xfrm>
              <a:prstGeom prst="rect">
                <a:avLst/>
              </a:prstGeom>
              <a:blipFill>
                <a:blip r:embed="rId4"/>
                <a:stretch>
                  <a:fillRect t="-278"/>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41</a:t>
            </a:fld>
            <a:endParaRPr lang="zh-CN" altLang="en-US"/>
          </a:p>
        </p:txBody>
      </p:sp>
      <p:grpSp>
        <p:nvGrpSpPr>
          <p:cNvPr id="13" name="Group 4">
            <a:extLst>
              <a:ext uri="{FF2B5EF4-FFF2-40B4-BE49-F238E27FC236}">
                <a16:creationId xmlns:a16="http://schemas.microsoft.com/office/drawing/2014/main" id="{42D7E0ED-BA6F-BE41-9FE4-8B47497ACCD3}"/>
              </a:ext>
            </a:extLst>
          </p:cNvPr>
          <p:cNvGrpSpPr>
            <a:grpSpLocks/>
          </p:cNvGrpSpPr>
          <p:nvPr/>
        </p:nvGrpSpPr>
        <p:grpSpPr bwMode="auto">
          <a:xfrm>
            <a:off x="6484484" y="3226674"/>
            <a:ext cx="2376487" cy="3044825"/>
            <a:chOff x="2047" y="1462"/>
            <a:chExt cx="1497" cy="1918"/>
          </a:xfrm>
        </p:grpSpPr>
        <p:graphicFrame>
          <p:nvGraphicFramePr>
            <p:cNvPr id="14" name="Object 5">
              <a:extLst>
                <a:ext uri="{FF2B5EF4-FFF2-40B4-BE49-F238E27FC236}">
                  <a16:creationId xmlns:a16="http://schemas.microsoft.com/office/drawing/2014/main" id="{F678164E-AF62-9745-882A-C735959D1224}"/>
                </a:ext>
              </a:extLst>
            </p:cNvPr>
            <p:cNvGraphicFramePr>
              <a:graphicFrameLocks noChangeAspect="1"/>
            </p:cNvGraphicFramePr>
            <p:nvPr/>
          </p:nvGraphicFramePr>
          <p:xfrm>
            <a:off x="2047" y="1462"/>
            <a:ext cx="1497" cy="1918"/>
          </p:xfrm>
          <a:graphic>
            <a:graphicData uri="http://schemas.openxmlformats.org/presentationml/2006/ole">
              <mc:AlternateContent xmlns:mc="http://schemas.openxmlformats.org/markup-compatibility/2006">
                <mc:Choice xmlns:v="urn:schemas-microsoft-com:vml" Requires="v">
                  <p:oleObj spid="_x0000_s2087" name="Equation" r:id="rId5" imgW="37452300" imgH="47980600" progId="Equation.DSMT4">
                    <p:embed/>
                  </p:oleObj>
                </mc:Choice>
                <mc:Fallback>
                  <p:oleObj name="Equation" r:id="rId5" imgW="37452300" imgH="47980600" progId="Equation.DSMT4">
                    <p:embed/>
                    <p:pic>
                      <p:nvPicPr>
                        <p:cNvPr id="220165" name="Object 5">
                          <a:extLst>
                            <a:ext uri="{FF2B5EF4-FFF2-40B4-BE49-F238E27FC236}">
                              <a16:creationId xmlns:a16="http://schemas.microsoft.com/office/drawing/2014/main" id="{AA5C70B3-E02A-9F40-997C-17944267B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7" y="1462"/>
                          <a:ext cx="1497" cy="1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6">
              <a:extLst>
                <a:ext uri="{FF2B5EF4-FFF2-40B4-BE49-F238E27FC236}">
                  <a16:creationId xmlns:a16="http://schemas.microsoft.com/office/drawing/2014/main" id="{1D2151E5-1B41-3E47-8CD7-386CE34585FD}"/>
                </a:ext>
              </a:extLst>
            </p:cNvPr>
            <p:cNvSpPr>
              <a:spLocks noChangeArrowheads="1"/>
            </p:cNvSpPr>
            <p:nvPr/>
          </p:nvSpPr>
          <p:spPr bwMode="auto">
            <a:xfrm>
              <a:off x="2136" y="1488"/>
              <a:ext cx="162" cy="1848"/>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7">
              <a:extLst>
                <a:ext uri="{FF2B5EF4-FFF2-40B4-BE49-F238E27FC236}">
                  <a16:creationId xmlns:a16="http://schemas.microsoft.com/office/drawing/2014/main" id="{B08A2965-061C-9F42-9CB1-58BE1F6E85CA}"/>
                </a:ext>
              </a:extLst>
            </p:cNvPr>
            <p:cNvSpPr>
              <a:spLocks noChangeArrowheads="1"/>
            </p:cNvSpPr>
            <p:nvPr/>
          </p:nvSpPr>
          <p:spPr bwMode="auto">
            <a:xfrm>
              <a:off x="2422" y="1488"/>
              <a:ext cx="162" cy="1848"/>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8">
              <a:extLst>
                <a:ext uri="{FF2B5EF4-FFF2-40B4-BE49-F238E27FC236}">
                  <a16:creationId xmlns:a16="http://schemas.microsoft.com/office/drawing/2014/main" id="{AB50A01F-B5FB-1C48-8E70-BBBF369B182C}"/>
                </a:ext>
              </a:extLst>
            </p:cNvPr>
            <p:cNvSpPr>
              <a:spLocks noChangeArrowheads="1"/>
            </p:cNvSpPr>
            <p:nvPr/>
          </p:nvSpPr>
          <p:spPr bwMode="auto">
            <a:xfrm>
              <a:off x="2709" y="1488"/>
              <a:ext cx="162" cy="1848"/>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9">
              <a:extLst>
                <a:ext uri="{FF2B5EF4-FFF2-40B4-BE49-F238E27FC236}">
                  <a16:creationId xmlns:a16="http://schemas.microsoft.com/office/drawing/2014/main" id="{8FBB85EC-40A9-204E-A13C-8804651A188A}"/>
                </a:ext>
              </a:extLst>
            </p:cNvPr>
            <p:cNvSpPr>
              <a:spLocks noChangeArrowheads="1"/>
            </p:cNvSpPr>
            <p:nvPr/>
          </p:nvSpPr>
          <p:spPr bwMode="auto">
            <a:xfrm>
              <a:off x="2995" y="1488"/>
              <a:ext cx="162" cy="1848"/>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0">
              <a:extLst>
                <a:ext uri="{FF2B5EF4-FFF2-40B4-BE49-F238E27FC236}">
                  <a16:creationId xmlns:a16="http://schemas.microsoft.com/office/drawing/2014/main" id="{F57F8BB0-A6CF-8D4B-A3F7-45770AA3FA23}"/>
                </a:ext>
              </a:extLst>
            </p:cNvPr>
            <p:cNvSpPr>
              <a:spLocks noChangeArrowheads="1"/>
            </p:cNvSpPr>
            <p:nvPr/>
          </p:nvSpPr>
          <p:spPr bwMode="auto">
            <a:xfrm>
              <a:off x="3282" y="1488"/>
              <a:ext cx="162" cy="1848"/>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20" name="Picture 11">
            <a:extLst>
              <a:ext uri="{FF2B5EF4-FFF2-40B4-BE49-F238E27FC236}">
                <a16:creationId xmlns:a16="http://schemas.microsoft.com/office/drawing/2014/main" id="{592E1272-270B-A043-83EB-9FE711F662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5359" y="5163145"/>
            <a:ext cx="1108075"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2">
            <a:extLst>
              <a:ext uri="{FF2B5EF4-FFF2-40B4-BE49-F238E27FC236}">
                <a16:creationId xmlns:a16="http://schemas.microsoft.com/office/drawing/2014/main" id="{F9656E87-B50E-194F-A3CA-2CFE931118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0353" y="4295575"/>
            <a:ext cx="944563"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a:extLst>
              <a:ext uri="{FF2B5EF4-FFF2-40B4-BE49-F238E27FC236}">
                <a16:creationId xmlns:a16="http://schemas.microsoft.com/office/drawing/2014/main" id="{7295B557-53E1-6A4F-8B1E-AC3004B65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6588" y="4988799"/>
            <a:ext cx="925512"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Line 14">
            <a:extLst>
              <a:ext uri="{FF2B5EF4-FFF2-40B4-BE49-F238E27FC236}">
                <a16:creationId xmlns:a16="http://schemas.microsoft.com/office/drawing/2014/main" id="{E182331A-D9BD-1F44-93F8-E76AF9937B01}"/>
              </a:ext>
            </a:extLst>
          </p:cNvPr>
          <p:cNvSpPr>
            <a:spLocks noChangeShapeType="1"/>
          </p:cNvSpPr>
          <p:nvPr/>
        </p:nvSpPr>
        <p:spPr bwMode="auto">
          <a:xfrm>
            <a:off x="5674859" y="5785445"/>
            <a:ext cx="950912" cy="21431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5">
            <a:extLst>
              <a:ext uri="{FF2B5EF4-FFF2-40B4-BE49-F238E27FC236}">
                <a16:creationId xmlns:a16="http://schemas.microsoft.com/office/drawing/2014/main" id="{4E62207B-4BFB-DA4B-B6D2-17DF4245A57B}"/>
              </a:ext>
            </a:extLst>
          </p:cNvPr>
          <p:cNvSpPr>
            <a:spLocks noChangeShapeType="1"/>
          </p:cNvSpPr>
          <p:nvPr/>
        </p:nvSpPr>
        <p:spPr bwMode="auto">
          <a:xfrm flipH="1">
            <a:off x="7724321" y="4809133"/>
            <a:ext cx="1466031" cy="44160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6">
            <a:extLst>
              <a:ext uri="{FF2B5EF4-FFF2-40B4-BE49-F238E27FC236}">
                <a16:creationId xmlns:a16="http://schemas.microsoft.com/office/drawing/2014/main" id="{AFD0D199-AACC-3842-9C90-13F8778B97D1}"/>
              </a:ext>
            </a:extLst>
          </p:cNvPr>
          <p:cNvSpPr>
            <a:spLocks noChangeShapeType="1"/>
          </p:cNvSpPr>
          <p:nvPr/>
        </p:nvSpPr>
        <p:spPr bwMode="auto">
          <a:xfrm flipH="1" flipV="1">
            <a:off x="8702221" y="5785445"/>
            <a:ext cx="1599770" cy="25367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Text Box 17">
            <a:extLst>
              <a:ext uri="{FF2B5EF4-FFF2-40B4-BE49-F238E27FC236}">
                <a16:creationId xmlns:a16="http://schemas.microsoft.com/office/drawing/2014/main" id="{1E568231-90CC-934A-94A7-38793130B296}"/>
              </a:ext>
            </a:extLst>
          </p:cNvPr>
          <p:cNvSpPr txBox="1">
            <a:spLocks noChangeArrowheads="1"/>
          </p:cNvSpPr>
          <p:nvPr/>
        </p:nvSpPr>
        <p:spPr bwMode="auto">
          <a:xfrm>
            <a:off x="5035890" y="4295575"/>
            <a:ext cx="99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400" dirty="0">
                <a:ea typeface="굴림" panose="020B0600000101010101" pitchFamily="34" charset="-127"/>
              </a:rPr>
              <a:t>3N </a:t>
            </a:r>
            <a:r>
              <a:rPr lang="en-US" altLang="ko-KR" sz="2400" dirty="0">
                <a:ea typeface="굴림" panose="020B0600000101010101" pitchFamily="34" charset="-127"/>
                <a:sym typeface="Symbol" pitchFamily="2" charset="2"/>
              </a:rPr>
              <a:t> f</a:t>
            </a:r>
          </a:p>
        </p:txBody>
      </p:sp>
    </p:spTree>
    <p:extLst>
      <p:ext uri="{BB962C8B-B14F-4D97-AF65-F5344CB8AC3E}">
        <p14:creationId xmlns:p14="http://schemas.microsoft.com/office/powerpoint/2010/main" val="167366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3D animations compression</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043337"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Find a few new vectors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3</m:t>
                        </m:r>
                        <m:r>
                          <a:rPr lang="en-US" b="0" i="1" smtClean="0">
                            <a:latin typeface="Cambria Math" panose="02040503050406030204" pitchFamily="18" charset="0"/>
                          </a:rPr>
                          <m:t>𝑁</m:t>
                        </m:r>
                      </m:sup>
                    </m:sSup>
                  </m:oMath>
                </a14:m>
                <a:r>
                  <a:rPr lang="en-US" dirty="0"/>
                  <a:t> that can best describe our frames.</a:t>
                </a:r>
              </a:p>
              <a:p>
                <a:pPr marL="457200" indent="-457200">
                  <a:spcAft>
                    <a:spcPts val="2133"/>
                  </a:spcAft>
                  <a:buFontTx/>
                  <a:buChar char="-"/>
                </a:pPr>
                <a:r>
                  <a:rPr lang="en-US" dirty="0"/>
                  <a:t> </a:t>
                </a:r>
              </a:p>
              <a:p>
                <a:pPr marL="457200" indent="-457200">
                  <a:spcAft>
                    <a:spcPts val="2133"/>
                  </a:spcAft>
                  <a:buFontTx/>
                  <a:buChar char="-"/>
                </a:pPr>
                <a:endParaRPr lang="en-US" dirty="0"/>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043337" cy="4555200"/>
              </a:xfrm>
              <a:prstGeom prst="rect">
                <a:avLst/>
              </a:prstGeom>
              <a:blipFill>
                <a:blip r:embed="rId3"/>
                <a:stretch>
                  <a:fillRect t="-278"/>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42</a:t>
            </a:fld>
            <a:endParaRPr lang="zh-CN" altLang="en-US"/>
          </a:p>
        </p:txBody>
      </p:sp>
      <p:pic>
        <p:nvPicPr>
          <p:cNvPr id="27" name="图片 26">
            <a:extLst>
              <a:ext uri="{FF2B5EF4-FFF2-40B4-BE49-F238E27FC236}">
                <a16:creationId xmlns:a16="http://schemas.microsoft.com/office/drawing/2014/main" id="{1579D6D4-4021-1048-88A3-0810421682C4}"/>
              </a:ext>
            </a:extLst>
          </p:cNvPr>
          <p:cNvPicPr>
            <a:picLocks noChangeAspect="1"/>
          </p:cNvPicPr>
          <p:nvPr/>
        </p:nvPicPr>
        <p:blipFill>
          <a:blip r:embed="rId4"/>
          <a:stretch>
            <a:fillRect/>
          </a:stretch>
        </p:blipFill>
        <p:spPr>
          <a:xfrm>
            <a:off x="1014152" y="2261845"/>
            <a:ext cx="8164573" cy="4313942"/>
          </a:xfrm>
          <a:prstGeom prst="rect">
            <a:avLst/>
          </a:prstGeom>
        </p:spPr>
      </p:pic>
    </p:spTree>
    <p:extLst>
      <p:ext uri="{BB962C8B-B14F-4D97-AF65-F5344CB8AC3E}">
        <p14:creationId xmlns:p14="http://schemas.microsoft.com/office/powerpoint/2010/main" val="1079621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3D animations compression</a:t>
            </a:r>
            <a:endParaRPr dirty="0"/>
          </a:p>
        </p:txBody>
      </p:sp>
      <p:sp>
        <p:nvSpPr>
          <p:cNvPr id="288" name="Google Shape;288;p40"/>
          <p:cNvSpPr txBox="1">
            <a:spLocks noGrp="1"/>
          </p:cNvSpPr>
          <p:nvPr>
            <p:ph type="body" idx="1"/>
          </p:nvPr>
        </p:nvSpPr>
        <p:spPr>
          <a:xfrm>
            <a:off x="415600" y="1536633"/>
            <a:ext cx="11043337"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Taking the first </a:t>
            </a:r>
            <a:r>
              <a:rPr lang="en-US" b="1" dirty="0"/>
              <a:t>k</a:t>
            </a:r>
            <a:r>
              <a:rPr lang="en-US" dirty="0"/>
              <a:t> principle components</a:t>
            </a:r>
          </a:p>
          <a:p>
            <a:pPr marL="457200" indent="-457200">
              <a:spcAft>
                <a:spcPts val="2133"/>
              </a:spcAft>
              <a:buFontTx/>
              <a:buChar char="-"/>
            </a:pPr>
            <a:r>
              <a:rPr lang="en-US" dirty="0"/>
              <a:t> According to the property of SVD, it is the best rank </a:t>
            </a:r>
            <a:r>
              <a:rPr lang="en-US" b="1" dirty="0"/>
              <a:t>k</a:t>
            </a:r>
            <a:r>
              <a:rPr lang="en-US" dirty="0"/>
              <a:t> approximation of the original matrix.</a:t>
            </a:r>
          </a:p>
          <a:p>
            <a:pPr marL="457200" indent="-457200">
              <a:spcAft>
                <a:spcPts val="2133"/>
              </a:spcAft>
              <a:buFontTx/>
              <a:buChar char="-"/>
            </a:pPr>
            <a:endParaRPr lang="en-US" dirty="0"/>
          </a:p>
          <a:p>
            <a:pPr marL="457200" indent="-457200">
              <a:spcAft>
                <a:spcPts val="2133"/>
              </a:spcAft>
              <a:buFontTx/>
              <a:buChar char="-"/>
            </a:pPr>
            <a:endParaRPr lang="en-US" dirty="0"/>
          </a:p>
        </p:txBody>
      </p:sp>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43</a:t>
            </a:fld>
            <a:endParaRPr lang="zh-CN" altLang="en-US"/>
          </a:p>
        </p:txBody>
      </p:sp>
      <p:graphicFrame>
        <p:nvGraphicFramePr>
          <p:cNvPr id="6" name="Object 4">
            <a:extLst>
              <a:ext uri="{FF2B5EF4-FFF2-40B4-BE49-F238E27FC236}">
                <a16:creationId xmlns:a16="http://schemas.microsoft.com/office/drawing/2014/main" id="{E4ADB754-5807-234A-8126-965CAAC50826}"/>
              </a:ext>
            </a:extLst>
          </p:cNvPr>
          <p:cNvGraphicFramePr>
            <a:graphicFrameLocks noChangeAspect="1"/>
          </p:cNvGraphicFramePr>
          <p:nvPr>
            <p:extLst>
              <p:ext uri="{D42A27DB-BD31-4B8C-83A1-F6EECF244321}">
                <p14:modId xmlns:p14="http://schemas.microsoft.com/office/powerpoint/2010/main" val="2456001136"/>
              </p:ext>
            </p:extLst>
          </p:nvPr>
        </p:nvGraphicFramePr>
        <p:xfrm>
          <a:off x="1965646" y="3205131"/>
          <a:ext cx="2005013" cy="2402230"/>
        </p:xfrm>
        <a:graphic>
          <a:graphicData uri="http://schemas.openxmlformats.org/presentationml/2006/ole">
            <mc:AlternateContent xmlns:mc="http://schemas.openxmlformats.org/markup-compatibility/2006">
              <mc:Choice xmlns:v="urn:schemas-microsoft-com:vml" Requires="v">
                <p:oleObj spid="_x0000_s4245" name="Equation" r:id="rId4" imgW="37452300" imgH="47980600" progId="Equation.DSMT4">
                  <p:embed/>
                </p:oleObj>
              </mc:Choice>
              <mc:Fallback>
                <p:oleObj name="Equation" r:id="rId4" imgW="37452300" imgH="47980600" progId="Equation.DSMT4">
                  <p:embed/>
                  <p:pic>
                    <p:nvPicPr>
                      <p:cNvPr id="222212" name="Object 4">
                        <a:extLst>
                          <a:ext uri="{FF2B5EF4-FFF2-40B4-BE49-F238E27FC236}">
                            <a16:creationId xmlns:a16="http://schemas.microsoft.com/office/drawing/2014/main" id="{7A1BB1D4-DD65-214C-AA33-C9905FC9EF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5646" y="3205131"/>
                        <a:ext cx="2005013" cy="2402230"/>
                      </a:xfrm>
                      <a:prstGeom prst="rect">
                        <a:avLst/>
                      </a:prstGeom>
                      <a:noFill/>
                      <a:ln>
                        <a:noFill/>
                      </a:ln>
                      <a:effectLst/>
                    </p:spPr>
                  </p:pic>
                </p:oleObj>
              </mc:Fallback>
            </mc:AlternateContent>
          </a:graphicData>
        </a:graphic>
      </p:graphicFrame>
      <p:sp>
        <p:nvSpPr>
          <p:cNvPr id="7" name="Rectangle 5">
            <a:extLst>
              <a:ext uri="{FF2B5EF4-FFF2-40B4-BE49-F238E27FC236}">
                <a16:creationId xmlns:a16="http://schemas.microsoft.com/office/drawing/2014/main" id="{BE5DC965-8ED4-FC48-B684-BE732FEC4263}"/>
              </a:ext>
            </a:extLst>
          </p:cNvPr>
          <p:cNvSpPr>
            <a:spLocks noChangeArrowheads="1"/>
          </p:cNvSpPr>
          <p:nvPr/>
        </p:nvSpPr>
        <p:spPr bwMode="auto">
          <a:xfrm>
            <a:off x="2084709" y="3233990"/>
            <a:ext cx="217487"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a:extLst>
              <a:ext uri="{FF2B5EF4-FFF2-40B4-BE49-F238E27FC236}">
                <a16:creationId xmlns:a16="http://schemas.microsoft.com/office/drawing/2014/main" id="{51B89115-8193-394B-B5FC-C00B0070FD26}"/>
              </a:ext>
            </a:extLst>
          </p:cNvPr>
          <p:cNvSpPr>
            <a:spLocks noChangeArrowheads="1"/>
          </p:cNvSpPr>
          <p:nvPr/>
        </p:nvSpPr>
        <p:spPr bwMode="auto">
          <a:xfrm>
            <a:off x="2467296" y="3233990"/>
            <a:ext cx="217488"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7">
            <a:extLst>
              <a:ext uri="{FF2B5EF4-FFF2-40B4-BE49-F238E27FC236}">
                <a16:creationId xmlns:a16="http://schemas.microsoft.com/office/drawing/2014/main" id="{7EBED96D-B907-C742-A51D-C2421EE3FC91}"/>
              </a:ext>
            </a:extLst>
          </p:cNvPr>
          <p:cNvSpPr>
            <a:spLocks noChangeArrowheads="1"/>
          </p:cNvSpPr>
          <p:nvPr/>
        </p:nvSpPr>
        <p:spPr bwMode="auto">
          <a:xfrm>
            <a:off x="2853059" y="3233990"/>
            <a:ext cx="215900"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8">
            <a:extLst>
              <a:ext uri="{FF2B5EF4-FFF2-40B4-BE49-F238E27FC236}">
                <a16:creationId xmlns:a16="http://schemas.microsoft.com/office/drawing/2014/main" id="{89ED2F51-13C7-CD41-AF93-530B192F3E3F}"/>
              </a:ext>
            </a:extLst>
          </p:cNvPr>
          <p:cNvSpPr>
            <a:spLocks noChangeArrowheads="1"/>
          </p:cNvSpPr>
          <p:nvPr/>
        </p:nvSpPr>
        <p:spPr bwMode="auto">
          <a:xfrm>
            <a:off x="3235646" y="3233990"/>
            <a:ext cx="215900"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9">
            <a:extLst>
              <a:ext uri="{FF2B5EF4-FFF2-40B4-BE49-F238E27FC236}">
                <a16:creationId xmlns:a16="http://schemas.microsoft.com/office/drawing/2014/main" id="{D7545F6B-F6C4-494C-85BF-7A821C5F1A67}"/>
              </a:ext>
            </a:extLst>
          </p:cNvPr>
          <p:cNvSpPr>
            <a:spLocks noChangeArrowheads="1"/>
          </p:cNvSpPr>
          <p:nvPr/>
        </p:nvSpPr>
        <p:spPr bwMode="auto">
          <a:xfrm>
            <a:off x="3619821" y="3233990"/>
            <a:ext cx="217488"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 name="Picture 10">
            <a:extLst>
              <a:ext uri="{FF2B5EF4-FFF2-40B4-BE49-F238E27FC236}">
                <a16:creationId xmlns:a16="http://schemas.microsoft.com/office/drawing/2014/main" id="{1E543FB4-84EB-9846-972E-935A8C2F0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4296" y="5730613"/>
            <a:ext cx="935038" cy="797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1">
            <a:extLst>
              <a:ext uri="{FF2B5EF4-FFF2-40B4-BE49-F238E27FC236}">
                <a16:creationId xmlns:a16="http://schemas.microsoft.com/office/drawing/2014/main" id="{63D99304-9B3C-7F42-87EE-F73BA1B4E4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4784" y="5723202"/>
            <a:ext cx="796925" cy="85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a:extLst>
              <a:ext uri="{FF2B5EF4-FFF2-40B4-BE49-F238E27FC236}">
                <a16:creationId xmlns:a16="http://schemas.microsoft.com/office/drawing/2014/main" id="{E1C1B611-0A14-A047-B3E1-2E929C9FF0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6971" y="5569042"/>
            <a:ext cx="7810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Line 13">
            <a:extLst>
              <a:ext uri="{FF2B5EF4-FFF2-40B4-BE49-F238E27FC236}">
                <a16:creationId xmlns:a16="http://schemas.microsoft.com/office/drawing/2014/main" id="{A9776EF5-D27D-834C-B0FF-0F66089B97B7}"/>
              </a:ext>
            </a:extLst>
          </p:cNvPr>
          <p:cNvSpPr>
            <a:spLocks noChangeShapeType="1"/>
          </p:cNvSpPr>
          <p:nvPr/>
        </p:nvSpPr>
        <p:spPr bwMode="auto">
          <a:xfrm>
            <a:off x="1737046" y="5224555"/>
            <a:ext cx="354013" cy="54933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4">
            <a:extLst>
              <a:ext uri="{FF2B5EF4-FFF2-40B4-BE49-F238E27FC236}">
                <a16:creationId xmlns:a16="http://schemas.microsoft.com/office/drawing/2014/main" id="{0ED2CA20-CF9A-C74D-A4A3-878D67A4EA8F}"/>
              </a:ext>
            </a:extLst>
          </p:cNvPr>
          <p:cNvSpPr>
            <a:spLocks noChangeShapeType="1"/>
          </p:cNvSpPr>
          <p:nvPr/>
        </p:nvSpPr>
        <p:spPr bwMode="auto">
          <a:xfrm>
            <a:off x="2926084" y="5313455"/>
            <a:ext cx="112712" cy="51815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5">
            <a:extLst>
              <a:ext uri="{FF2B5EF4-FFF2-40B4-BE49-F238E27FC236}">
                <a16:creationId xmlns:a16="http://schemas.microsoft.com/office/drawing/2014/main" id="{AD7AC23B-DA07-794C-8A05-85B2AED9FC45}"/>
              </a:ext>
            </a:extLst>
          </p:cNvPr>
          <p:cNvSpPr>
            <a:spLocks noChangeShapeType="1"/>
          </p:cNvSpPr>
          <p:nvPr/>
        </p:nvSpPr>
        <p:spPr bwMode="auto">
          <a:xfrm>
            <a:off x="3697609" y="5313455"/>
            <a:ext cx="330200" cy="46619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xmlns:a14="http://schemas.microsoft.com/office/drawing/2010/main">
        <mc:Choice Requires="a14">
          <p:sp>
            <p:nvSpPr>
              <p:cNvPr id="18" name="Text Box 16">
                <a:extLst>
                  <a:ext uri="{FF2B5EF4-FFF2-40B4-BE49-F238E27FC236}">
                    <a16:creationId xmlns:a16="http://schemas.microsoft.com/office/drawing/2014/main" id="{9A702647-6FB1-7444-8F62-E9B38F09D867}"/>
                  </a:ext>
                </a:extLst>
              </p:cNvPr>
              <p:cNvSpPr txBox="1">
                <a:spLocks noChangeArrowheads="1"/>
              </p:cNvSpPr>
              <p:nvPr/>
            </p:nvSpPr>
            <p:spPr bwMode="auto">
              <a:xfrm>
                <a:off x="4356421" y="4148448"/>
                <a:ext cx="495649"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latin typeface="Cambria Math" panose="02040503050406030204" pitchFamily="18" charset="0"/>
                          <a:ea typeface="Cambria Math" panose="02040503050406030204" pitchFamily="18" charset="0"/>
                        </a:rPr>
                        <m:t>≈</m:t>
                      </m:r>
                    </m:oMath>
                  </m:oMathPara>
                </a14:m>
                <a:endParaRPr lang="en-US" altLang="ko-KR" sz="2400" dirty="0">
                  <a:ea typeface="굴림" panose="020B0600000101010101" pitchFamily="34" charset="-127"/>
                </a:endParaRPr>
              </a:p>
            </p:txBody>
          </p:sp>
        </mc:Choice>
        <mc:Fallback xmlns="">
          <p:sp>
            <p:nvSpPr>
              <p:cNvPr id="18" name="Text Box 16">
                <a:extLst>
                  <a:ext uri="{FF2B5EF4-FFF2-40B4-BE49-F238E27FC236}">
                    <a16:creationId xmlns:a16="http://schemas.microsoft.com/office/drawing/2014/main" id="{9A702647-6FB1-7444-8F62-E9B38F09D867}"/>
                  </a:ext>
                </a:extLst>
              </p:cNvPr>
              <p:cNvSpPr txBox="1">
                <a:spLocks noRot="1" noChangeAspect="1" noMove="1" noResize="1" noEditPoints="1" noAdjustHandles="1" noChangeArrowheads="1" noChangeShapeType="1" noTextEdit="1"/>
              </p:cNvSpPr>
              <p:nvPr/>
            </p:nvSpPr>
            <p:spPr bwMode="auto">
              <a:xfrm>
                <a:off x="4356421" y="4148448"/>
                <a:ext cx="495649" cy="461665"/>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9" name="Object 17">
            <a:extLst>
              <a:ext uri="{FF2B5EF4-FFF2-40B4-BE49-F238E27FC236}">
                <a16:creationId xmlns:a16="http://schemas.microsoft.com/office/drawing/2014/main" id="{8E729A15-E21F-684B-AF28-51ADFA4D839E}"/>
              </a:ext>
            </a:extLst>
          </p:cNvPr>
          <p:cNvGraphicFramePr>
            <a:graphicFrameLocks noChangeAspect="1"/>
          </p:cNvGraphicFramePr>
          <p:nvPr>
            <p:extLst>
              <p:ext uri="{D42A27DB-BD31-4B8C-83A1-F6EECF244321}">
                <p14:modId xmlns:p14="http://schemas.microsoft.com/office/powerpoint/2010/main" val="63603617"/>
              </p:ext>
            </p:extLst>
          </p:nvPr>
        </p:nvGraphicFramePr>
        <p:xfrm>
          <a:off x="5018409" y="3238000"/>
          <a:ext cx="1974850" cy="2372536"/>
        </p:xfrm>
        <a:graphic>
          <a:graphicData uri="http://schemas.openxmlformats.org/presentationml/2006/ole">
            <mc:AlternateContent xmlns:mc="http://schemas.openxmlformats.org/markup-compatibility/2006">
              <mc:Choice xmlns:v="urn:schemas-microsoft-com:vml" Requires="v">
                <p:oleObj spid="_x0000_s4246" name="Equation" r:id="rId10" imgW="35102800" imgH="47396400" progId="Equation.DSMT4">
                  <p:embed/>
                </p:oleObj>
              </mc:Choice>
              <mc:Fallback>
                <p:oleObj name="Equation" r:id="rId10" imgW="35102800" imgH="47396400" progId="Equation.DSMT4">
                  <p:embed/>
                  <p:pic>
                    <p:nvPicPr>
                      <p:cNvPr id="222225" name="Object 17">
                        <a:extLst>
                          <a:ext uri="{FF2B5EF4-FFF2-40B4-BE49-F238E27FC236}">
                            <a16:creationId xmlns:a16="http://schemas.microsoft.com/office/drawing/2014/main" id="{05DBB854-C7EB-A84F-808F-BE8F1EA140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8409" y="3238000"/>
                        <a:ext cx="1974850" cy="2372536"/>
                      </a:xfrm>
                      <a:prstGeom prst="rect">
                        <a:avLst/>
                      </a:prstGeom>
                      <a:noFill/>
                      <a:ln>
                        <a:noFill/>
                      </a:ln>
                      <a:effectLst/>
                    </p:spPr>
                  </p:pic>
                </p:oleObj>
              </mc:Fallback>
            </mc:AlternateContent>
          </a:graphicData>
        </a:graphic>
      </p:graphicFrame>
      <p:sp>
        <p:nvSpPr>
          <p:cNvPr id="20" name="Rectangle 18">
            <a:extLst>
              <a:ext uri="{FF2B5EF4-FFF2-40B4-BE49-F238E27FC236}">
                <a16:creationId xmlns:a16="http://schemas.microsoft.com/office/drawing/2014/main" id="{25B5F33E-EE26-134C-967F-CFEAFA8F49D4}"/>
              </a:ext>
            </a:extLst>
          </p:cNvPr>
          <p:cNvSpPr>
            <a:spLocks noChangeArrowheads="1"/>
          </p:cNvSpPr>
          <p:nvPr/>
        </p:nvSpPr>
        <p:spPr bwMode="auto">
          <a:xfrm>
            <a:off x="5132709" y="3253040"/>
            <a:ext cx="217487" cy="2314633"/>
          </a:xfrm>
          <a:prstGeom prst="rect">
            <a:avLst/>
          </a:prstGeom>
          <a:solidFill>
            <a:srgbClr val="FF99FF">
              <a:alpha val="42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b="1">
                <a:latin typeface="Times New Roman" panose="02020603050405020304" pitchFamily="18" charset="0"/>
                <a:ea typeface="굴림" panose="020B0600000101010101" pitchFamily="34" charset="-127"/>
                <a:cs typeface="Times New Roman" panose="02020603050405020304" pitchFamily="18" charset="0"/>
              </a:rPr>
              <a:t>u</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1</a:t>
            </a:r>
          </a:p>
        </p:txBody>
      </p:sp>
      <p:sp>
        <p:nvSpPr>
          <p:cNvPr id="21" name="Rectangle 19">
            <a:extLst>
              <a:ext uri="{FF2B5EF4-FFF2-40B4-BE49-F238E27FC236}">
                <a16:creationId xmlns:a16="http://schemas.microsoft.com/office/drawing/2014/main" id="{C2214813-B482-B242-BAB7-99E7F1DA46B8}"/>
              </a:ext>
            </a:extLst>
          </p:cNvPr>
          <p:cNvSpPr>
            <a:spLocks noChangeArrowheads="1"/>
          </p:cNvSpPr>
          <p:nvPr/>
        </p:nvSpPr>
        <p:spPr bwMode="auto">
          <a:xfrm>
            <a:off x="5515296" y="3253040"/>
            <a:ext cx="217488" cy="2314633"/>
          </a:xfrm>
          <a:prstGeom prst="rect">
            <a:avLst/>
          </a:prstGeom>
          <a:solidFill>
            <a:srgbClr val="FF99FF">
              <a:alpha val="42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b="1">
                <a:latin typeface="Times New Roman" panose="02020603050405020304" pitchFamily="18" charset="0"/>
                <a:ea typeface="굴림" panose="020B0600000101010101" pitchFamily="34" charset="-127"/>
                <a:cs typeface="Times New Roman" panose="02020603050405020304" pitchFamily="18" charset="0"/>
              </a:rPr>
              <a:t>u</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2</a:t>
            </a:r>
          </a:p>
        </p:txBody>
      </p:sp>
      <p:sp>
        <p:nvSpPr>
          <p:cNvPr id="22" name="Rectangle 20">
            <a:extLst>
              <a:ext uri="{FF2B5EF4-FFF2-40B4-BE49-F238E27FC236}">
                <a16:creationId xmlns:a16="http://schemas.microsoft.com/office/drawing/2014/main" id="{A7E617FC-18DE-564A-8825-7AA2397E777A}"/>
              </a:ext>
            </a:extLst>
          </p:cNvPr>
          <p:cNvSpPr>
            <a:spLocks noChangeArrowheads="1"/>
          </p:cNvSpPr>
          <p:nvPr/>
        </p:nvSpPr>
        <p:spPr bwMode="auto">
          <a:xfrm>
            <a:off x="5901059" y="3253040"/>
            <a:ext cx="215900" cy="2314633"/>
          </a:xfrm>
          <a:prstGeom prst="rect">
            <a:avLst/>
          </a:prstGeom>
          <a:solidFill>
            <a:srgbClr val="FF99FF">
              <a:alpha val="42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b="1">
                <a:latin typeface="Times New Roman" panose="02020603050405020304" pitchFamily="18" charset="0"/>
                <a:ea typeface="굴림" panose="020B0600000101010101" pitchFamily="34" charset="-127"/>
                <a:cs typeface="Times New Roman" panose="02020603050405020304" pitchFamily="18" charset="0"/>
              </a:rPr>
              <a:t>u</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3</a:t>
            </a:r>
          </a:p>
        </p:txBody>
      </p:sp>
      <p:sp>
        <p:nvSpPr>
          <p:cNvPr id="23" name="Rectangle 21">
            <a:extLst>
              <a:ext uri="{FF2B5EF4-FFF2-40B4-BE49-F238E27FC236}">
                <a16:creationId xmlns:a16="http://schemas.microsoft.com/office/drawing/2014/main" id="{7D252725-7901-EF45-914E-9BAF6479743E}"/>
              </a:ext>
            </a:extLst>
          </p:cNvPr>
          <p:cNvSpPr>
            <a:spLocks noChangeArrowheads="1"/>
          </p:cNvSpPr>
          <p:nvPr/>
        </p:nvSpPr>
        <p:spPr bwMode="auto">
          <a:xfrm>
            <a:off x="6283646" y="3253040"/>
            <a:ext cx="215900" cy="23146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FF">
                    <a:alpha val="42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22">
            <a:extLst>
              <a:ext uri="{FF2B5EF4-FFF2-40B4-BE49-F238E27FC236}">
                <a16:creationId xmlns:a16="http://schemas.microsoft.com/office/drawing/2014/main" id="{B7265845-9CA8-2243-BE30-B124A8DA0E39}"/>
              </a:ext>
            </a:extLst>
          </p:cNvPr>
          <p:cNvSpPr>
            <a:spLocks noChangeArrowheads="1"/>
          </p:cNvSpPr>
          <p:nvPr/>
        </p:nvSpPr>
        <p:spPr bwMode="auto">
          <a:xfrm>
            <a:off x="6667821" y="3253040"/>
            <a:ext cx="217488" cy="23146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FF">
                    <a:alpha val="42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23">
            <a:extLst>
              <a:ext uri="{FF2B5EF4-FFF2-40B4-BE49-F238E27FC236}">
                <a16:creationId xmlns:a16="http://schemas.microsoft.com/office/drawing/2014/main" id="{DAFB021D-908A-FD41-B4C6-861FF22BAC64}"/>
              </a:ext>
            </a:extLst>
          </p:cNvPr>
          <p:cNvGrpSpPr>
            <a:grpSpLocks/>
          </p:cNvGrpSpPr>
          <p:nvPr/>
        </p:nvGrpSpPr>
        <p:grpSpPr bwMode="auto">
          <a:xfrm>
            <a:off x="8666484" y="3175670"/>
            <a:ext cx="1319212" cy="1174391"/>
            <a:chOff x="4803" y="1656"/>
            <a:chExt cx="831" cy="791"/>
          </a:xfrm>
        </p:grpSpPr>
        <p:graphicFrame>
          <p:nvGraphicFramePr>
            <p:cNvPr id="26" name="Object 24">
              <a:extLst>
                <a:ext uri="{FF2B5EF4-FFF2-40B4-BE49-F238E27FC236}">
                  <a16:creationId xmlns:a16="http://schemas.microsoft.com/office/drawing/2014/main" id="{9E798A1C-A6D0-5941-865D-C93FBC69AF7B}"/>
                </a:ext>
              </a:extLst>
            </p:cNvPr>
            <p:cNvGraphicFramePr>
              <a:graphicFrameLocks noChangeAspect="1"/>
            </p:cNvGraphicFramePr>
            <p:nvPr/>
          </p:nvGraphicFramePr>
          <p:xfrm>
            <a:off x="4803" y="1663"/>
            <a:ext cx="831" cy="784"/>
          </p:xfrm>
          <a:graphic>
            <a:graphicData uri="http://schemas.openxmlformats.org/presentationml/2006/ole">
              <mc:AlternateContent xmlns:mc="http://schemas.openxmlformats.org/markup-compatibility/2006">
                <mc:Choice xmlns:v="urn:schemas-microsoft-com:vml" Requires="v">
                  <p:oleObj spid="_x0000_s4247" name="Equation" r:id="rId12" imgW="28384500" imgH="21653500" progId="Equation.DSMT4">
                    <p:embed/>
                  </p:oleObj>
                </mc:Choice>
                <mc:Fallback>
                  <p:oleObj name="Equation" r:id="rId12" imgW="28384500" imgH="21653500" progId="Equation.DSMT4">
                    <p:embed/>
                    <p:pic>
                      <p:nvPicPr>
                        <p:cNvPr id="222232" name="Object 24">
                          <a:extLst>
                            <a:ext uri="{FF2B5EF4-FFF2-40B4-BE49-F238E27FC236}">
                              <a16:creationId xmlns:a16="http://schemas.microsoft.com/office/drawing/2014/main" id="{15F636A4-BCB3-AD4B-8FC6-9A95CAA221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3" y="1663"/>
                          <a:ext cx="831" cy="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Rectangle 25">
              <a:extLst>
                <a:ext uri="{FF2B5EF4-FFF2-40B4-BE49-F238E27FC236}">
                  <a16:creationId xmlns:a16="http://schemas.microsoft.com/office/drawing/2014/main" id="{C1BC5189-35A3-2340-83B7-560700F404EA}"/>
                </a:ext>
              </a:extLst>
            </p:cNvPr>
            <p:cNvSpPr>
              <a:spLocks noChangeArrowheads="1"/>
            </p:cNvSpPr>
            <p:nvPr/>
          </p:nvSpPr>
          <p:spPr bwMode="auto">
            <a:xfrm>
              <a:off x="4872" y="1656"/>
              <a:ext cx="690" cy="7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sz="2400">
                  <a:latin typeface="Times New Roman" panose="02020603050405020304" pitchFamily="18" charset="0"/>
                  <a:ea typeface="굴림" panose="020B0600000101010101" pitchFamily="34" charset="-127"/>
                  <a:cs typeface="Times New Roman" panose="02020603050405020304" pitchFamily="18" charset="0"/>
                </a:rPr>
                <a:t>V</a:t>
              </a:r>
              <a:r>
                <a:rPr lang="en-US" altLang="ko-KR" sz="2400" baseline="50000">
                  <a:latin typeface="Times New Roman" panose="02020603050405020304" pitchFamily="18" charset="0"/>
                  <a:ea typeface="굴림" panose="020B0600000101010101" pitchFamily="34" charset="-127"/>
                  <a:cs typeface="Times New Roman" panose="02020603050405020304" pitchFamily="18" charset="0"/>
                </a:rPr>
                <a:t>T</a:t>
              </a:r>
            </a:p>
          </p:txBody>
        </p:sp>
      </p:grpSp>
      <p:pic>
        <p:nvPicPr>
          <p:cNvPr id="29" name="Picture 26">
            <a:extLst>
              <a:ext uri="{FF2B5EF4-FFF2-40B4-BE49-F238E27FC236}">
                <a16:creationId xmlns:a16="http://schemas.microsoft.com/office/drawing/2014/main" id="{D48F077C-D972-BA4B-A578-95197DAB91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18421" y="5777140"/>
            <a:ext cx="819150" cy="71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7">
            <a:extLst>
              <a:ext uri="{FF2B5EF4-FFF2-40B4-BE49-F238E27FC236}">
                <a16:creationId xmlns:a16="http://schemas.microsoft.com/office/drawing/2014/main" id="{0C68EB8B-D0E9-984C-8797-C8D9B76676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99596" y="5833946"/>
            <a:ext cx="895350" cy="57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 name="Group 28">
            <a:extLst>
              <a:ext uri="{FF2B5EF4-FFF2-40B4-BE49-F238E27FC236}">
                <a16:creationId xmlns:a16="http://schemas.microsoft.com/office/drawing/2014/main" id="{625FBD50-E299-CF4A-AB77-C34D243A27CD}"/>
              </a:ext>
            </a:extLst>
          </p:cNvPr>
          <p:cNvGrpSpPr>
            <a:grpSpLocks/>
          </p:cNvGrpSpPr>
          <p:nvPr/>
        </p:nvGrpSpPr>
        <p:grpSpPr bwMode="auto">
          <a:xfrm>
            <a:off x="6018534" y="5792489"/>
            <a:ext cx="809625" cy="659203"/>
            <a:chOff x="3147" y="3384"/>
            <a:chExt cx="510" cy="444"/>
          </a:xfrm>
        </p:grpSpPr>
        <p:pic>
          <p:nvPicPr>
            <p:cNvPr id="32" name="Picture 29">
              <a:extLst>
                <a:ext uri="{FF2B5EF4-FFF2-40B4-BE49-F238E27FC236}">
                  <a16:creationId xmlns:a16="http://schemas.microsoft.com/office/drawing/2014/main" id="{CCEA62EC-88D0-4340-921F-268FDE62680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47" y="3432"/>
              <a:ext cx="510"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30">
              <a:extLst>
                <a:ext uri="{FF2B5EF4-FFF2-40B4-BE49-F238E27FC236}">
                  <a16:creationId xmlns:a16="http://schemas.microsoft.com/office/drawing/2014/main" id="{D5AA976E-172D-AE4F-97A4-269A78E6D3F3}"/>
                </a:ext>
              </a:extLst>
            </p:cNvPr>
            <p:cNvSpPr>
              <a:spLocks noChangeArrowheads="1"/>
            </p:cNvSpPr>
            <p:nvPr/>
          </p:nvSpPr>
          <p:spPr bwMode="auto">
            <a:xfrm rot="1536929">
              <a:off x="3198" y="3384"/>
              <a:ext cx="228" cy="1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 name="Line 31">
            <a:extLst>
              <a:ext uri="{FF2B5EF4-FFF2-40B4-BE49-F238E27FC236}">
                <a16:creationId xmlns:a16="http://schemas.microsoft.com/office/drawing/2014/main" id="{8F3D09A2-6FC5-EA47-8D05-4C0BFFA3E167}"/>
              </a:ext>
            </a:extLst>
          </p:cNvPr>
          <p:cNvSpPr>
            <a:spLocks noChangeShapeType="1"/>
          </p:cNvSpPr>
          <p:nvPr/>
        </p:nvSpPr>
        <p:spPr bwMode="auto">
          <a:xfrm>
            <a:off x="5232721" y="5365842"/>
            <a:ext cx="247650" cy="49885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2">
            <a:extLst>
              <a:ext uri="{FF2B5EF4-FFF2-40B4-BE49-F238E27FC236}">
                <a16:creationId xmlns:a16="http://schemas.microsoft.com/office/drawing/2014/main" id="{D0134164-0B71-044E-840F-53A0E61A7E0E}"/>
              </a:ext>
            </a:extLst>
          </p:cNvPr>
          <p:cNvSpPr>
            <a:spLocks noChangeShapeType="1"/>
          </p:cNvSpPr>
          <p:nvPr/>
        </p:nvSpPr>
        <p:spPr bwMode="auto">
          <a:xfrm>
            <a:off x="5604196" y="5413467"/>
            <a:ext cx="733425" cy="52558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3">
            <a:extLst>
              <a:ext uri="{FF2B5EF4-FFF2-40B4-BE49-F238E27FC236}">
                <a16:creationId xmlns:a16="http://schemas.microsoft.com/office/drawing/2014/main" id="{FF0C1F1A-C785-A640-8F7A-0A50899BE7AC}"/>
              </a:ext>
            </a:extLst>
          </p:cNvPr>
          <p:cNvSpPr>
            <a:spLocks noChangeShapeType="1"/>
          </p:cNvSpPr>
          <p:nvPr/>
        </p:nvSpPr>
        <p:spPr bwMode="auto">
          <a:xfrm>
            <a:off x="5994721" y="5384892"/>
            <a:ext cx="1152525" cy="39195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7" name="Group 34">
            <a:extLst>
              <a:ext uri="{FF2B5EF4-FFF2-40B4-BE49-F238E27FC236}">
                <a16:creationId xmlns:a16="http://schemas.microsoft.com/office/drawing/2014/main" id="{D2ABDA5D-EAC7-BA40-B666-A81C5285CE93}"/>
              </a:ext>
            </a:extLst>
          </p:cNvPr>
          <p:cNvGrpSpPr>
            <a:grpSpLocks/>
          </p:cNvGrpSpPr>
          <p:nvPr/>
        </p:nvGrpSpPr>
        <p:grpSpPr bwMode="auto">
          <a:xfrm>
            <a:off x="6999609" y="3159889"/>
            <a:ext cx="1692275" cy="1336222"/>
            <a:chOff x="3669" y="1555"/>
            <a:chExt cx="1066" cy="900"/>
          </a:xfrm>
        </p:grpSpPr>
        <p:graphicFrame>
          <p:nvGraphicFramePr>
            <p:cNvPr id="38" name="Object 35">
              <a:extLst>
                <a:ext uri="{FF2B5EF4-FFF2-40B4-BE49-F238E27FC236}">
                  <a16:creationId xmlns:a16="http://schemas.microsoft.com/office/drawing/2014/main" id="{92769139-3BBE-A942-BC58-8074793882EC}"/>
                </a:ext>
              </a:extLst>
            </p:cNvPr>
            <p:cNvGraphicFramePr>
              <a:graphicFrameLocks noChangeAspect="1"/>
            </p:cNvGraphicFramePr>
            <p:nvPr/>
          </p:nvGraphicFramePr>
          <p:xfrm>
            <a:off x="3669" y="1555"/>
            <a:ext cx="1066" cy="887"/>
          </p:xfrm>
          <a:graphic>
            <a:graphicData uri="http://schemas.openxmlformats.org/presentationml/2006/ole">
              <mc:AlternateContent xmlns:mc="http://schemas.openxmlformats.org/markup-compatibility/2006">
                <mc:Choice xmlns:v="urn:schemas-microsoft-com:vml" Requires="v">
                  <p:oleObj spid="_x0000_s4248" name="Equation" r:id="rId17" imgW="31597600" imgH="26327100" progId="Equation.DSMT4">
                    <p:embed/>
                  </p:oleObj>
                </mc:Choice>
                <mc:Fallback>
                  <p:oleObj name="Equation" r:id="rId17" imgW="31597600" imgH="26327100" progId="Equation.DSMT4">
                    <p:embed/>
                    <p:pic>
                      <p:nvPicPr>
                        <p:cNvPr id="222243" name="Object 35">
                          <a:extLst>
                            <a:ext uri="{FF2B5EF4-FFF2-40B4-BE49-F238E27FC236}">
                              <a16:creationId xmlns:a16="http://schemas.microsoft.com/office/drawing/2014/main" id="{C3D153F8-4169-1E4F-BAEA-F224263D423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69" y="1555"/>
                          <a:ext cx="1066" cy="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Oval 36">
              <a:extLst>
                <a:ext uri="{FF2B5EF4-FFF2-40B4-BE49-F238E27FC236}">
                  <a16:creationId xmlns:a16="http://schemas.microsoft.com/office/drawing/2014/main" id="{7BAFE479-CEFB-AF4A-9653-49B98DFF325A}"/>
                </a:ext>
              </a:extLst>
            </p:cNvPr>
            <p:cNvSpPr>
              <a:spLocks noChangeArrowheads="1"/>
            </p:cNvSpPr>
            <p:nvPr/>
          </p:nvSpPr>
          <p:spPr bwMode="auto">
            <a:xfrm rot="-2260133">
              <a:off x="4436" y="2021"/>
              <a:ext cx="204" cy="434"/>
            </a:xfrm>
            <a:prstGeom prst="ellipse">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477668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altLang="zh-CN" dirty="0">
                <a:solidFill>
                  <a:srgbClr val="FF0000"/>
                </a:solidFill>
                <a:latin typeface="Times New Roman"/>
                <a:ea typeface="Times New Roman"/>
                <a:cs typeface="Times New Roman"/>
                <a:sym typeface="Times New Roman"/>
              </a:rPr>
              <a:t>3D animations compression</a:t>
            </a:r>
            <a:endParaRPr dirty="0"/>
          </a:p>
        </p:txBody>
      </p:sp>
      <p:sp>
        <p:nvSpPr>
          <p:cNvPr id="288" name="Google Shape;288;p40"/>
          <p:cNvSpPr txBox="1">
            <a:spLocks noGrp="1"/>
          </p:cNvSpPr>
          <p:nvPr>
            <p:ph type="body" idx="1"/>
          </p:nvPr>
        </p:nvSpPr>
        <p:spPr>
          <a:xfrm>
            <a:off x="415600" y="1536633"/>
            <a:ext cx="11043337"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Approximate each frame by linear combination of the first a few principal components.</a:t>
            </a:r>
          </a:p>
          <a:p>
            <a:pPr marL="457200" indent="-457200">
              <a:spcAft>
                <a:spcPts val="2133"/>
              </a:spcAft>
              <a:buFontTx/>
              <a:buChar char="-"/>
            </a:pPr>
            <a:endParaRPr lang="en-US" dirty="0"/>
          </a:p>
        </p:txBody>
      </p:sp>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44</a:t>
            </a:fld>
            <a:endParaRPr lang="zh-CN" altLang="en-US"/>
          </a:p>
        </p:txBody>
      </p:sp>
      <p:graphicFrame>
        <p:nvGraphicFramePr>
          <p:cNvPr id="40" name="Object 4">
            <a:extLst>
              <a:ext uri="{FF2B5EF4-FFF2-40B4-BE49-F238E27FC236}">
                <a16:creationId xmlns:a16="http://schemas.microsoft.com/office/drawing/2014/main" id="{5F22C91B-B9E8-7048-ACD1-794FA6CA9694}"/>
              </a:ext>
            </a:extLst>
          </p:cNvPr>
          <p:cNvGraphicFramePr>
            <a:graphicFrameLocks noChangeAspect="1"/>
          </p:cNvGraphicFramePr>
          <p:nvPr>
            <p:extLst>
              <p:ext uri="{D42A27DB-BD31-4B8C-83A1-F6EECF244321}">
                <p14:modId xmlns:p14="http://schemas.microsoft.com/office/powerpoint/2010/main" val="2032829738"/>
              </p:ext>
            </p:extLst>
          </p:nvPr>
        </p:nvGraphicFramePr>
        <p:xfrm>
          <a:off x="1120376" y="3116499"/>
          <a:ext cx="2005013" cy="2402230"/>
        </p:xfrm>
        <a:graphic>
          <a:graphicData uri="http://schemas.openxmlformats.org/presentationml/2006/ole">
            <mc:AlternateContent xmlns:mc="http://schemas.openxmlformats.org/markup-compatibility/2006">
              <mc:Choice xmlns:v="urn:schemas-microsoft-com:vml" Requires="v">
                <p:oleObj spid="_x0000_s5257" name="Equation" r:id="rId4" imgW="37452300" imgH="47980600" progId="Equation.DSMT4">
                  <p:embed/>
                </p:oleObj>
              </mc:Choice>
              <mc:Fallback>
                <p:oleObj name="Equation" r:id="rId4" imgW="37452300" imgH="47980600" progId="Equation.DSMT4">
                  <p:embed/>
                  <p:pic>
                    <p:nvPicPr>
                      <p:cNvPr id="6" name="Object 4">
                        <a:extLst>
                          <a:ext uri="{FF2B5EF4-FFF2-40B4-BE49-F238E27FC236}">
                            <a16:creationId xmlns:a16="http://schemas.microsoft.com/office/drawing/2014/main" id="{E4ADB754-5807-234A-8126-965CAAC508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376" y="3116499"/>
                        <a:ext cx="2005013" cy="2402230"/>
                      </a:xfrm>
                      <a:prstGeom prst="rect">
                        <a:avLst/>
                      </a:prstGeom>
                      <a:noFill/>
                      <a:ln>
                        <a:noFill/>
                      </a:ln>
                      <a:effectLst/>
                    </p:spPr>
                  </p:pic>
                </p:oleObj>
              </mc:Fallback>
            </mc:AlternateContent>
          </a:graphicData>
        </a:graphic>
      </p:graphicFrame>
      <p:sp>
        <p:nvSpPr>
          <p:cNvPr id="41" name="Rectangle 5">
            <a:extLst>
              <a:ext uri="{FF2B5EF4-FFF2-40B4-BE49-F238E27FC236}">
                <a16:creationId xmlns:a16="http://schemas.microsoft.com/office/drawing/2014/main" id="{40AC84C3-80DB-6649-B3FF-D6C464596E84}"/>
              </a:ext>
            </a:extLst>
          </p:cNvPr>
          <p:cNvSpPr>
            <a:spLocks noChangeArrowheads="1"/>
          </p:cNvSpPr>
          <p:nvPr/>
        </p:nvSpPr>
        <p:spPr bwMode="auto">
          <a:xfrm>
            <a:off x="1239439" y="3145358"/>
            <a:ext cx="217487"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Rectangle 6">
            <a:extLst>
              <a:ext uri="{FF2B5EF4-FFF2-40B4-BE49-F238E27FC236}">
                <a16:creationId xmlns:a16="http://schemas.microsoft.com/office/drawing/2014/main" id="{AE419D1D-1609-BE42-9053-0FBBC924530D}"/>
              </a:ext>
            </a:extLst>
          </p:cNvPr>
          <p:cNvSpPr>
            <a:spLocks noChangeArrowheads="1"/>
          </p:cNvSpPr>
          <p:nvPr/>
        </p:nvSpPr>
        <p:spPr bwMode="auto">
          <a:xfrm>
            <a:off x="1622026" y="3145358"/>
            <a:ext cx="217488"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7">
            <a:extLst>
              <a:ext uri="{FF2B5EF4-FFF2-40B4-BE49-F238E27FC236}">
                <a16:creationId xmlns:a16="http://schemas.microsoft.com/office/drawing/2014/main" id="{1EFFEA60-4458-3F4C-90DA-0295248026C9}"/>
              </a:ext>
            </a:extLst>
          </p:cNvPr>
          <p:cNvSpPr>
            <a:spLocks noChangeArrowheads="1"/>
          </p:cNvSpPr>
          <p:nvPr/>
        </p:nvSpPr>
        <p:spPr bwMode="auto">
          <a:xfrm>
            <a:off x="2007789" y="3145358"/>
            <a:ext cx="215900"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8">
            <a:extLst>
              <a:ext uri="{FF2B5EF4-FFF2-40B4-BE49-F238E27FC236}">
                <a16:creationId xmlns:a16="http://schemas.microsoft.com/office/drawing/2014/main" id="{5AA238F0-FE09-9045-9EFC-E1066F23500C}"/>
              </a:ext>
            </a:extLst>
          </p:cNvPr>
          <p:cNvSpPr>
            <a:spLocks noChangeArrowheads="1"/>
          </p:cNvSpPr>
          <p:nvPr/>
        </p:nvSpPr>
        <p:spPr bwMode="auto">
          <a:xfrm>
            <a:off x="2390376" y="3145358"/>
            <a:ext cx="215900"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9">
            <a:extLst>
              <a:ext uri="{FF2B5EF4-FFF2-40B4-BE49-F238E27FC236}">
                <a16:creationId xmlns:a16="http://schemas.microsoft.com/office/drawing/2014/main" id="{CD0FE4DC-70C3-B740-A463-6AA6BE997F92}"/>
              </a:ext>
            </a:extLst>
          </p:cNvPr>
          <p:cNvSpPr>
            <a:spLocks noChangeArrowheads="1"/>
          </p:cNvSpPr>
          <p:nvPr/>
        </p:nvSpPr>
        <p:spPr bwMode="auto">
          <a:xfrm>
            <a:off x="2774551" y="3145358"/>
            <a:ext cx="217488" cy="2314633"/>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46" name="Text Box 16">
                <a:extLst>
                  <a:ext uri="{FF2B5EF4-FFF2-40B4-BE49-F238E27FC236}">
                    <a16:creationId xmlns:a16="http://schemas.microsoft.com/office/drawing/2014/main" id="{3498E82F-E9C7-E644-BAEA-3AD8010A2010}"/>
                  </a:ext>
                </a:extLst>
              </p:cNvPr>
              <p:cNvSpPr txBox="1">
                <a:spLocks noChangeArrowheads="1"/>
              </p:cNvSpPr>
              <p:nvPr/>
            </p:nvSpPr>
            <p:spPr bwMode="auto">
              <a:xfrm>
                <a:off x="3163908" y="4059816"/>
                <a:ext cx="495649"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latin typeface="Cambria Math" panose="02040503050406030204" pitchFamily="18" charset="0"/>
                          <a:ea typeface="Cambria Math" panose="02040503050406030204" pitchFamily="18" charset="0"/>
                        </a:rPr>
                        <m:t>≈</m:t>
                      </m:r>
                    </m:oMath>
                  </m:oMathPara>
                </a14:m>
                <a:endParaRPr lang="en-US" altLang="ko-KR" sz="2400" dirty="0">
                  <a:ea typeface="굴림" panose="020B0600000101010101" pitchFamily="34" charset="-127"/>
                </a:endParaRPr>
              </a:p>
            </p:txBody>
          </p:sp>
        </mc:Choice>
        <mc:Fallback xmlns="">
          <p:sp>
            <p:nvSpPr>
              <p:cNvPr id="46" name="Text Box 16">
                <a:extLst>
                  <a:ext uri="{FF2B5EF4-FFF2-40B4-BE49-F238E27FC236}">
                    <a16:creationId xmlns:a16="http://schemas.microsoft.com/office/drawing/2014/main" id="{3498E82F-E9C7-E644-BAEA-3AD8010A2010}"/>
                  </a:ext>
                </a:extLst>
              </p:cNvPr>
              <p:cNvSpPr txBox="1">
                <a:spLocks noRot="1" noChangeAspect="1" noMove="1" noResize="1" noEditPoints="1" noAdjustHandles="1" noChangeArrowheads="1" noChangeShapeType="1" noTextEdit="1"/>
              </p:cNvSpPr>
              <p:nvPr/>
            </p:nvSpPr>
            <p:spPr bwMode="auto">
              <a:xfrm>
                <a:off x="3163908" y="4059816"/>
                <a:ext cx="495649" cy="461665"/>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47" name="Object 17">
            <a:extLst>
              <a:ext uri="{FF2B5EF4-FFF2-40B4-BE49-F238E27FC236}">
                <a16:creationId xmlns:a16="http://schemas.microsoft.com/office/drawing/2014/main" id="{395D13C9-C5C1-C943-A829-DAAAB64691BD}"/>
              </a:ext>
            </a:extLst>
          </p:cNvPr>
          <p:cNvGraphicFramePr>
            <a:graphicFrameLocks noChangeAspect="1"/>
          </p:cNvGraphicFramePr>
          <p:nvPr>
            <p:extLst>
              <p:ext uri="{D42A27DB-BD31-4B8C-83A1-F6EECF244321}">
                <p14:modId xmlns:p14="http://schemas.microsoft.com/office/powerpoint/2010/main" val="3801225578"/>
              </p:ext>
            </p:extLst>
          </p:nvPr>
        </p:nvGraphicFramePr>
        <p:xfrm>
          <a:off x="3675421" y="3149368"/>
          <a:ext cx="1265237" cy="2372536"/>
        </p:xfrm>
        <a:graphic>
          <a:graphicData uri="http://schemas.openxmlformats.org/presentationml/2006/ole">
            <mc:AlternateContent xmlns:mc="http://schemas.openxmlformats.org/markup-compatibility/2006">
              <mc:Choice xmlns:v="urn:schemas-microsoft-com:vml" Requires="v">
                <p:oleObj spid="_x0000_s5258" name="Equation" r:id="rId7" imgW="35102800" imgH="47396400" progId="Equation.DSMT4">
                  <p:embed/>
                </p:oleObj>
              </mc:Choice>
              <mc:Fallback>
                <p:oleObj name="Equation" r:id="rId7" imgW="35102800" imgH="47396400" progId="Equation.DSMT4">
                  <p:embed/>
                  <p:pic>
                    <p:nvPicPr>
                      <p:cNvPr id="19" name="Object 17">
                        <a:extLst>
                          <a:ext uri="{FF2B5EF4-FFF2-40B4-BE49-F238E27FC236}">
                            <a16:creationId xmlns:a16="http://schemas.microsoft.com/office/drawing/2014/main" id="{8E729A15-E21F-684B-AF28-51ADFA4D8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5421" y="3149368"/>
                        <a:ext cx="1265237" cy="2372536"/>
                      </a:xfrm>
                      <a:prstGeom prst="rect">
                        <a:avLst/>
                      </a:prstGeom>
                      <a:noFill/>
                      <a:ln>
                        <a:noFill/>
                      </a:ln>
                      <a:effectLst/>
                    </p:spPr>
                  </p:pic>
                </p:oleObj>
              </mc:Fallback>
            </mc:AlternateContent>
          </a:graphicData>
        </a:graphic>
      </p:graphicFrame>
      <p:sp>
        <p:nvSpPr>
          <p:cNvPr id="48" name="Rectangle 18">
            <a:extLst>
              <a:ext uri="{FF2B5EF4-FFF2-40B4-BE49-F238E27FC236}">
                <a16:creationId xmlns:a16="http://schemas.microsoft.com/office/drawing/2014/main" id="{85E6154D-FDD0-7B42-A0B0-835B04CD5BDE}"/>
              </a:ext>
            </a:extLst>
          </p:cNvPr>
          <p:cNvSpPr>
            <a:spLocks noChangeArrowheads="1"/>
          </p:cNvSpPr>
          <p:nvPr/>
        </p:nvSpPr>
        <p:spPr bwMode="auto">
          <a:xfrm>
            <a:off x="3789721" y="3164408"/>
            <a:ext cx="217487" cy="2314633"/>
          </a:xfrm>
          <a:prstGeom prst="rect">
            <a:avLst/>
          </a:prstGeom>
          <a:solidFill>
            <a:srgbClr val="FF99FF">
              <a:alpha val="42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b="1">
                <a:latin typeface="Times New Roman" panose="02020603050405020304" pitchFamily="18" charset="0"/>
                <a:ea typeface="굴림" panose="020B0600000101010101" pitchFamily="34" charset="-127"/>
                <a:cs typeface="Times New Roman" panose="02020603050405020304" pitchFamily="18" charset="0"/>
              </a:rPr>
              <a:t>u</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1</a:t>
            </a:r>
          </a:p>
        </p:txBody>
      </p:sp>
      <p:sp>
        <p:nvSpPr>
          <p:cNvPr id="49" name="Rectangle 19">
            <a:extLst>
              <a:ext uri="{FF2B5EF4-FFF2-40B4-BE49-F238E27FC236}">
                <a16:creationId xmlns:a16="http://schemas.microsoft.com/office/drawing/2014/main" id="{B3E0F037-96B4-0145-A8B3-840F611245D3}"/>
              </a:ext>
            </a:extLst>
          </p:cNvPr>
          <p:cNvSpPr>
            <a:spLocks noChangeArrowheads="1"/>
          </p:cNvSpPr>
          <p:nvPr/>
        </p:nvSpPr>
        <p:spPr bwMode="auto">
          <a:xfrm>
            <a:off x="4172308" y="3164408"/>
            <a:ext cx="217488" cy="2314633"/>
          </a:xfrm>
          <a:prstGeom prst="rect">
            <a:avLst/>
          </a:prstGeom>
          <a:solidFill>
            <a:srgbClr val="FF99FF">
              <a:alpha val="42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b="1">
                <a:latin typeface="Times New Roman" panose="02020603050405020304" pitchFamily="18" charset="0"/>
                <a:ea typeface="굴림" panose="020B0600000101010101" pitchFamily="34" charset="-127"/>
                <a:cs typeface="Times New Roman" panose="02020603050405020304" pitchFamily="18" charset="0"/>
              </a:rPr>
              <a:t>u</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2</a:t>
            </a:r>
          </a:p>
        </p:txBody>
      </p:sp>
      <p:sp>
        <p:nvSpPr>
          <p:cNvPr id="50" name="Rectangle 20">
            <a:extLst>
              <a:ext uri="{FF2B5EF4-FFF2-40B4-BE49-F238E27FC236}">
                <a16:creationId xmlns:a16="http://schemas.microsoft.com/office/drawing/2014/main" id="{77B09184-77E7-894E-AC25-AF5F59B433B4}"/>
              </a:ext>
            </a:extLst>
          </p:cNvPr>
          <p:cNvSpPr>
            <a:spLocks noChangeArrowheads="1"/>
          </p:cNvSpPr>
          <p:nvPr/>
        </p:nvSpPr>
        <p:spPr bwMode="auto">
          <a:xfrm>
            <a:off x="4558071" y="3164408"/>
            <a:ext cx="215900" cy="2314633"/>
          </a:xfrm>
          <a:prstGeom prst="rect">
            <a:avLst/>
          </a:prstGeom>
          <a:solidFill>
            <a:srgbClr val="FF99FF">
              <a:alpha val="42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b="1">
                <a:latin typeface="Times New Roman" panose="02020603050405020304" pitchFamily="18" charset="0"/>
                <a:ea typeface="굴림" panose="020B0600000101010101" pitchFamily="34" charset="-127"/>
                <a:cs typeface="Times New Roman" panose="02020603050405020304" pitchFamily="18" charset="0"/>
              </a:rPr>
              <a:t>u</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3</a:t>
            </a:r>
          </a:p>
        </p:txBody>
      </p:sp>
      <p:graphicFrame>
        <p:nvGraphicFramePr>
          <p:cNvPr id="59" name="Object 17">
            <a:extLst>
              <a:ext uri="{FF2B5EF4-FFF2-40B4-BE49-F238E27FC236}">
                <a16:creationId xmlns:a16="http://schemas.microsoft.com/office/drawing/2014/main" id="{BFCEC851-C17B-C04C-9C95-C93462DD152D}"/>
              </a:ext>
            </a:extLst>
          </p:cNvPr>
          <p:cNvGraphicFramePr>
            <a:graphicFrameLocks noChangeAspect="1"/>
          </p:cNvGraphicFramePr>
          <p:nvPr>
            <p:extLst>
              <p:ext uri="{D42A27DB-BD31-4B8C-83A1-F6EECF244321}">
                <p14:modId xmlns:p14="http://schemas.microsoft.com/office/powerpoint/2010/main" val="1269123896"/>
              </p:ext>
            </p:extLst>
          </p:nvPr>
        </p:nvGraphicFramePr>
        <p:xfrm>
          <a:off x="5047286" y="3164408"/>
          <a:ext cx="1587398" cy="1027331"/>
        </p:xfrm>
        <a:graphic>
          <a:graphicData uri="http://schemas.openxmlformats.org/presentationml/2006/ole">
            <mc:AlternateContent xmlns:mc="http://schemas.openxmlformats.org/markup-compatibility/2006">
              <mc:Choice xmlns:v="urn:schemas-microsoft-com:vml" Requires="v">
                <p:oleObj spid="_x0000_s5259" name="Equation" r:id="rId7" imgW="35102800" imgH="47396400" progId="Equation.DSMT4">
                  <p:embed/>
                </p:oleObj>
              </mc:Choice>
              <mc:Fallback>
                <p:oleObj name="Equation" r:id="rId7" imgW="35102800" imgH="47396400" progId="Equation.DSMT4">
                  <p:embed/>
                  <p:pic>
                    <p:nvPicPr>
                      <p:cNvPr id="47" name="Object 17">
                        <a:extLst>
                          <a:ext uri="{FF2B5EF4-FFF2-40B4-BE49-F238E27FC236}">
                            <a16:creationId xmlns:a16="http://schemas.microsoft.com/office/drawing/2014/main" id="{395D13C9-C5C1-C943-A829-DAAAB64691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7286" y="3164408"/>
                        <a:ext cx="1587398" cy="1027331"/>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73D5938-B914-974A-9D9A-A94E4F8CC9CC}"/>
                  </a:ext>
                </a:extLst>
              </p:cNvPr>
              <p:cNvSpPr txBox="1"/>
              <p:nvPr/>
            </p:nvSpPr>
            <p:spPr>
              <a:xfrm>
                <a:off x="5196707" y="3164408"/>
                <a:ext cx="1692079" cy="1200329"/>
              </a:xfrm>
              <a:prstGeom prst="rect">
                <a:avLst/>
              </a:prstGeom>
              <a:noFill/>
            </p:spPr>
            <p:txBody>
              <a:bodyPr wrap="square" rtlCol="0">
                <a:spAutoFit/>
              </a:bodyPr>
              <a:lstStyle/>
              <a:p>
                <a:pPr algn="just"/>
                <a14:m>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𝛼</m:t>
                        </m:r>
                      </m:e>
                      <m:sub>
                        <m:r>
                          <a:rPr kumimoji="1" lang="en-US" altLang="zh-CN" b="0" i="1" smtClean="0">
                            <a:solidFill>
                              <a:sysClr val="windowText" lastClr="000000"/>
                            </a:solidFill>
                            <a:latin typeface="Cambria Math" panose="02040503050406030204" pitchFamily="18" charset="0"/>
                          </a:rPr>
                          <m:t>1</m:t>
                        </m:r>
                      </m:sub>
                    </m:sSub>
                  </m:oMath>
                </a14:m>
                <a:r>
                  <a:rPr kumimoji="1" lang="en-US" altLang="zh-CN" dirty="0">
                    <a:solidFill>
                      <a:sysClr val="windowText" lastClr="000000"/>
                    </a:solidFill>
                  </a:rPr>
                  <a:t>…… ……</a:t>
                </a:r>
              </a:p>
              <a:p>
                <a:pPr algn="just"/>
                <a14:m>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𝛼</m:t>
                        </m:r>
                      </m:e>
                      <m:sub>
                        <m:r>
                          <a:rPr kumimoji="1" lang="en-US" altLang="zh-CN" b="0" i="1" smtClean="0">
                            <a:solidFill>
                              <a:sysClr val="windowText" lastClr="000000"/>
                            </a:solidFill>
                            <a:latin typeface="Cambria Math" panose="02040503050406030204" pitchFamily="18" charset="0"/>
                          </a:rPr>
                          <m:t>2</m:t>
                        </m:r>
                      </m:sub>
                    </m:sSub>
                  </m:oMath>
                </a14:m>
                <a:r>
                  <a:rPr kumimoji="1" lang="en-US" altLang="zh-CN" dirty="0">
                    <a:solidFill>
                      <a:sysClr val="windowText" lastClr="000000"/>
                    </a:solidFill>
                  </a:rPr>
                  <a:t>…… ……</a:t>
                </a:r>
              </a:p>
              <a:p>
                <a:pPr algn="just"/>
                <a14:m>
                  <m:oMath xmlns:m="http://schemas.openxmlformats.org/officeDocument/2006/math">
                    <m:sSub>
                      <m:sSubPr>
                        <m:ctrlPr>
                          <a:rPr kumimoji="1" lang="en-US" altLang="zh-CN" b="0" i="1" smtClean="0">
                            <a:solidFill>
                              <a:sysClr val="windowText" lastClr="000000"/>
                            </a:solidFill>
                            <a:latin typeface="Cambria Math" panose="02040503050406030204" pitchFamily="18" charset="0"/>
                          </a:rPr>
                        </m:ctrlPr>
                      </m:sSubPr>
                      <m:e>
                        <m:r>
                          <a:rPr kumimoji="1" lang="en-US" altLang="zh-CN" b="0" i="1" smtClean="0">
                            <a:solidFill>
                              <a:sysClr val="windowText" lastClr="000000"/>
                            </a:solidFill>
                            <a:latin typeface="Cambria Math" panose="02040503050406030204" pitchFamily="18" charset="0"/>
                          </a:rPr>
                          <m:t>𝛼</m:t>
                        </m:r>
                      </m:e>
                      <m:sub>
                        <m:r>
                          <a:rPr kumimoji="1" lang="en-US" altLang="zh-CN" b="0" i="1" smtClean="0">
                            <a:solidFill>
                              <a:sysClr val="windowText" lastClr="000000"/>
                            </a:solidFill>
                            <a:latin typeface="Cambria Math" panose="02040503050406030204" pitchFamily="18" charset="0"/>
                          </a:rPr>
                          <m:t>3</m:t>
                        </m:r>
                      </m:sub>
                    </m:sSub>
                  </m:oMath>
                </a14:m>
                <a:r>
                  <a:rPr kumimoji="1" lang="en-US" altLang="zh-CN" dirty="0">
                    <a:solidFill>
                      <a:sysClr val="windowText" lastClr="000000"/>
                    </a:solidFill>
                  </a:rPr>
                  <a:t>…… ……</a:t>
                </a:r>
              </a:p>
              <a:p>
                <a:endParaRPr kumimoji="1" lang="zh-CN" altLang="en-US" dirty="0"/>
              </a:p>
            </p:txBody>
          </p:sp>
        </mc:Choice>
        <mc:Fallback xmlns="">
          <p:sp>
            <p:nvSpPr>
              <p:cNvPr id="4" name="文本框 3">
                <a:extLst>
                  <a:ext uri="{FF2B5EF4-FFF2-40B4-BE49-F238E27FC236}">
                    <a16:creationId xmlns:a16="http://schemas.microsoft.com/office/drawing/2014/main" id="{673D5938-B914-974A-9D9A-A94E4F8CC9CC}"/>
                  </a:ext>
                </a:extLst>
              </p:cNvPr>
              <p:cNvSpPr txBox="1">
                <a:spLocks noRot="1" noChangeAspect="1" noMove="1" noResize="1" noEditPoints="1" noAdjustHandles="1" noChangeArrowheads="1" noChangeShapeType="1" noTextEdit="1"/>
              </p:cNvSpPr>
              <p:nvPr/>
            </p:nvSpPr>
            <p:spPr>
              <a:xfrm>
                <a:off x="5196707" y="3164408"/>
                <a:ext cx="1692079" cy="1200329"/>
              </a:xfrm>
              <a:prstGeom prst="rect">
                <a:avLst/>
              </a:prstGeom>
              <a:blipFill>
                <a:blip r:embed="rId9"/>
                <a:stretch>
                  <a:fillRect t="-1042"/>
                </a:stretch>
              </a:blipFill>
            </p:spPr>
            <p:txBody>
              <a:bodyPr/>
              <a:lstStyle/>
              <a:p>
                <a:r>
                  <a:rPr lang="zh-CN" altLang="en-US">
                    <a:noFill/>
                  </a:rPr>
                  <a:t> </a:t>
                </a:r>
              </a:p>
            </p:txBody>
          </p:sp>
        </mc:Fallback>
      </mc:AlternateContent>
      <p:graphicFrame>
        <p:nvGraphicFramePr>
          <p:cNvPr id="62" name="Object 2">
            <a:extLst>
              <a:ext uri="{FF2B5EF4-FFF2-40B4-BE49-F238E27FC236}">
                <a16:creationId xmlns:a16="http://schemas.microsoft.com/office/drawing/2014/main" id="{507A899B-3A2E-6240-BDE1-3D2574B3CB65}"/>
              </a:ext>
            </a:extLst>
          </p:cNvPr>
          <p:cNvGraphicFramePr>
            <a:graphicFrameLocks noChangeAspect="1"/>
          </p:cNvGraphicFramePr>
          <p:nvPr>
            <p:extLst>
              <p:ext uri="{D42A27DB-BD31-4B8C-83A1-F6EECF244321}">
                <p14:modId xmlns:p14="http://schemas.microsoft.com/office/powerpoint/2010/main" val="3868379726"/>
              </p:ext>
            </p:extLst>
          </p:nvPr>
        </p:nvGraphicFramePr>
        <p:xfrm>
          <a:off x="7555931" y="2985079"/>
          <a:ext cx="368300" cy="2501900"/>
        </p:xfrm>
        <a:graphic>
          <a:graphicData uri="http://schemas.openxmlformats.org/presentationml/2006/ole">
            <mc:AlternateContent xmlns:mc="http://schemas.openxmlformats.org/markup-compatibility/2006">
              <mc:Choice xmlns:v="urn:schemas-microsoft-com:vml" Requires="v">
                <p:oleObj spid="_x0000_s5260" name="Equation" r:id="rId10" imgW="8483600" imgH="47980600" progId="Equation.DSMT4">
                  <p:embed/>
                </p:oleObj>
              </mc:Choice>
              <mc:Fallback>
                <p:oleObj name="Equation" r:id="rId10" imgW="8483600" imgH="47980600" progId="Equation.DSMT4">
                  <p:embed/>
                  <p:pic>
                    <p:nvPicPr>
                      <p:cNvPr id="223234" name="Object 2">
                        <a:extLst>
                          <a:ext uri="{FF2B5EF4-FFF2-40B4-BE49-F238E27FC236}">
                            <a16:creationId xmlns:a16="http://schemas.microsoft.com/office/drawing/2014/main" id="{62EB6BEC-A6F7-A147-A47A-5059504A06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5931" y="2985079"/>
                        <a:ext cx="368300" cy="250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Rectangle 5">
            <a:extLst>
              <a:ext uri="{FF2B5EF4-FFF2-40B4-BE49-F238E27FC236}">
                <a16:creationId xmlns:a16="http://schemas.microsoft.com/office/drawing/2014/main" id="{846635E6-2E5C-B84F-8449-858EAE7DC04F}"/>
              </a:ext>
            </a:extLst>
          </p:cNvPr>
          <p:cNvSpPr>
            <a:spLocks noChangeArrowheads="1"/>
          </p:cNvSpPr>
          <p:nvPr/>
        </p:nvSpPr>
        <p:spPr bwMode="auto">
          <a:xfrm>
            <a:off x="7621019" y="3053342"/>
            <a:ext cx="217487" cy="2379662"/>
          </a:xfrm>
          <a:prstGeom prst="rect">
            <a:avLst/>
          </a:prstGeom>
          <a:solidFill>
            <a:schemeClr val="accent1">
              <a:alpha val="4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Text Box 6">
            <a:extLst>
              <a:ext uri="{FF2B5EF4-FFF2-40B4-BE49-F238E27FC236}">
                <a16:creationId xmlns:a16="http://schemas.microsoft.com/office/drawing/2014/main" id="{394FA900-AAB9-BA40-A283-C5055EBA4816}"/>
              </a:ext>
            </a:extLst>
          </p:cNvPr>
          <p:cNvSpPr txBox="1">
            <a:spLocks noChangeArrowheads="1"/>
          </p:cNvSpPr>
          <p:nvPr/>
        </p:nvSpPr>
        <p:spPr bwMode="auto">
          <a:xfrm>
            <a:off x="7990906" y="4091567"/>
            <a:ext cx="317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a:ea typeface="굴림" panose="020B0600000101010101" pitchFamily="34" charset="-127"/>
              </a:rPr>
              <a:t>=</a:t>
            </a:r>
          </a:p>
        </p:txBody>
      </p:sp>
      <p:sp>
        <p:nvSpPr>
          <p:cNvPr id="65" name="Rectangle 7">
            <a:extLst>
              <a:ext uri="{FF2B5EF4-FFF2-40B4-BE49-F238E27FC236}">
                <a16:creationId xmlns:a16="http://schemas.microsoft.com/office/drawing/2014/main" id="{38AA524F-94EA-3145-B91C-22486992EF87}"/>
              </a:ext>
            </a:extLst>
          </p:cNvPr>
          <p:cNvSpPr>
            <a:spLocks noChangeArrowheads="1"/>
          </p:cNvSpPr>
          <p:nvPr/>
        </p:nvSpPr>
        <p:spPr bwMode="auto">
          <a:xfrm>
            <a:off x="8697344" y="3043817"/>
            <a:ext cx="217487" cy="2474912"/>
          </a:xfrm>
          <a:prstGeom prst="rect">
            <a:avLst/>
          </a:prstGeom>
          <a:solidFill>
            <a:srgbClr val="FF99FF">
              <a:alpha val="42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b="1" dirty="0">
                <a:latin typeface="Times New Roman" panose="02020603050405020304" pitchFamily="18" charset="0"/>
                <a:ea typeface="굴림" panose="020B0600000101010101" pitchFamily="34" charset="-127"/>
                <a:cs typeface="Times New Roman" panose="02020603050405020304" pitchFamily="18" charset="0"/>
              </a:rPr>
              <a:t>u</a:t>
            </a:r>
            <a:r>
              <a:rPr lang="en-US" altLang="ko-KR" baseline="-25000" dirty="0">
                <a:latin typeface="Times New Roman" panose="02020603050405020304" pitchFamily="18" charset="0"/>
                <a:ea typeface="굴림" panose="020B0600000101010101" pitchFamily="34" charset="-127"/>
                <a:cs typeface="Times New Roman" panose="02020603050405020304" pitchFamily="18" charset="0"/>
              </a:rPr>
              <a:t>1</a:t>
            </a:r>
          </a:p>
        </p:txBody>
      </p:sp>
      <p:sp>
        <p:nvSpPr>
          <p:cNvPr id="66" name="Rectangle 8">
            <a:extLst>
              <a:ext uri="{FF2B5EF4-FFF2-40B4-BE49-F238E27FC236}">
                <a16:creationId xmlns:a16="http://schemas.microsoft.com/office/drawing/2014/main" id="{F0D29CC3-7CB9-BC48-A384-BE76481AA3C7}"/>
              </a:ext>
            </a:extLst>
          </p:cNvPr>
          <p:cNvSpPr>
            <a:spLocks noChangeArrowheads="1"/>
          </p:cNvSpPr>
          <p:nvPr/>
        </p:nvSpPr>
        <p:spPr bwMode="auto">
          <a:xfrm>
            <a:off x="9786369" y="3043817"/>
            <a:ext cx="217487" cy="2474912"/>
          </a:xfrm>
          <a:prstGeom prst="rect">
            <a:avLst/>
          </a:prstGeom>
          <a:solidFill>
            <a:srgbClr val="FF99FF">
              <a:alpha val="42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b="1">
                <a:latin typeface="Times New Roman" panose="02020603050405020304" pitchFamily="18" charset="0"/>
                <a:ea typeface="굴림" panose="020B0600000101010101" pitchFamily="34" charset="-127"/>
                <a:cs typeface="Times New Roman" panose="02020603050405020304" pitchFamily="18" charset="0"/>
              </a:rPr>
              <a:t>u</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2</a:t>
            </a:r>
          </a:p>
        </p:txBody>
      </p:sp>
      <p:sp>
        <p:nvSpPr>
          <p:cNvPr id="67" name="Rectangle 9">
            <a:extLst>
              <a:ext uri="{FF2B5EF4-FFF2-40B4-BE49-F238E27FC236}">
                <a16:creationId xmlns:a16="http://schemas.microsoft.com/office/drawing/2014/main" id="{7B1E73FE-C54A-FF4A-BCF4-B4309CD99B1A}"/>
              </a:ext>
            </a:extLst>
          </p:cNvPr>
          <p:cNvSpPr>
            <a:spLocks noChangeArrowheads="1"/>
          </p:cNvSpPr>
          <p:nvPr/>
        </p:nvSpPr>
        <p:spPr bwMode="auto">
          <a:xfrm>
            <a:off x="10875394" y="3034292"/>
            <a:ext cx="215900" cy="2474912"/>
          </a:xfrm>
          <a:prstGeom prst="rect">
            <a:avLst/>
          </a:prstGeom>
          <a:solidFill>
            <a:srgbClr val="FF99FF">
              <a:alpha val="42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ko-KR" b="1">
                <a:latin typeface="Times New Roman" panose="02020603050405020304" pitchFamily="18" charset="0"/>
                <a:ea typeface="굴림" panose="020B0600000101010101" pitchFamily="34" charset="-127"/>
                <a:cs typeface="Times New Roman" panose="02020603050405020304" pitchFamily="18" charset="0"/>
              </a:rPr>
              <a:t>u</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3</a:t>
            </a:r>
          </a:p>
        </p:txBody>
      </p:sp>
      <p:sp>
        <p:nvSpPr>
          <p:cNvPr id="68" name="Text Box 10">
            <a:extLst>
              <a:ext uri="{FF2B5EF4-FFF2-40B4-BE49-F238E27FC236}">
                <a16:creationId xmlns:a16="http://schemas.microsoft.com/office/drawing/2014/main" id="{E69F1428-2860-3346-B773-7A635B1A8A51}"/>
              </a:ext>
            </a:extLst>
          </p:cNvPr>
          <p:cNvSpPr txBox="1">
            <a:spLocks noChangeArrowheads="1"/>
          </p:cNvSpPr>
          <p:nvPr/>
        </p:nvSpPr>
        <p:spPr bwMode="auto">
          <a:xfrm>
            <a:off x="8343331" y="4088392"/>
            <a:ext cx="4048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ko-KR" altLang="en-US">
                <a:latin typeface="Times New Roman" panose="02020603050405020304" pitchFamily="18" charset="0"/>
                <a:ea typeface="굴림" panose="020B0600000101010101" pitchFamily="34" charset="-127"/>
                <a:cs typeface="Times New Roman" panose="02020603050405020304" pitchFamily="18" charset="0"/>
                <a:sym typeface="Symbol" pitchFamily="2" charset="2"/>
              </a:rPr>
              <a:t></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1</a:t>
            </a:r>
          </a:p>
        </p:txBody>
      </p:sp>
      <p:sp>
        <p:nvSpPr>
          <p:cNvPr id="69" name="Text Box 11">
            <a:extLst>
              <a:ext uri="{FF2B5EF4-FFF2-40B4-BE49-F238E27FC236}">
                <a16:creationId xmlns:a16="http://schemas.microsoft.com/office/drawing/2014/main" id="{7FC935AC-9727-014C-B9F1-A5B14A391997}"/>
              </a:ext>
            </a:extLst>
          </p:cNvPr>
          <p:cNvSpPr txBox="1">
            <a:spLocks noChangeArrowheads="1"/>
          </p:cNvSpPr>
          <p:nvPr/>
        </p:nvSpPr>
        <p:spPr bwMode="auto">
          <a:xfrm>
            <a:off x="9105331" y="4088392"/>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a:latin typeface="Times New Roman" panose="02020603050405020304" pitchFamily="18" charset="0"/>
                <a:ea typeface="굴림" panose="020B0600000101010101" pitchFamily="34" charset="-127"/>
                <a:cs typeface="Times New Roman" panose="02020603050405020304" pitchFamily="18" charset="0"/>
                <a:sym typeface="Symbol" pitchFamily="2" charset="2"/>
              </a:rPr>
              <a:t>+   </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2</a:t>
            </a:r>
          </a:p>
        </p:txBody>
      </p:sp>
      <p:sp>
        <p:nvSpPr>
          <p:cNvPr id="70" name="Text Box 12">
            <a:extLst>
              <a:ext uri="{FF2B5EF4-FFF2-40B4-BE49-F238E27FC236}">
                <a16:creationId xmlns:a16="http://schemas.microsoft.com/office/drawing/2014/main" id="{BD4E3B80-078D-8545-AC9B-99D878784F6F}"/>
              </a:ext>
            </a:extLst>
          </p:cNvPr>
          <p:cNvSpPr txBox="1">
            <a:spLocks noChangeArrowheads="1"/>
          </p:cNvSpPr>
          <p:nvPr/>
        </p:nvSpPr>
        <p:spPr bwMode="auto">
          <a:xfrm>
            <a:off x="10210231" y="4088392"/>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a:latin typeface="Times New Roman" panose="02020603050405020304" pitchFamily="18" charset="0"/>
                <a:ea typeface="굴림" panose="020B0600000101010101" pitchFamily="34" charset="-127"/>
                <a:cs typeface="Times New Roman" panose="02020603050405020304" pitchFamily="18" charset="0"/>
                <a:sym typeface="Symbol" pitchFamily="2" charset="2"/>
              </a:rPr>
              <a:t>+   </a:t>
            </a:r>
            <a:r>
              <a:rPr lang="en-US" altLang="ko-KR" baseline="-25000">
                <a:latin typeface="Times New Roman" panose="02020603050405020304" pitchFamily="18" charset="0"/>
                <a:ea typeface="굴림" panose="020B0600000101010101" pitchFamily="34" charset="-127"/>
                <a:cs typeface="Times New Roman" panose="02020603050405020304" pitchFamily="18" charset="0"/>
              </a:rPr>
              <a:t>3</a:t>
            </a:r>
          </a:p>
        </p:txBody>
      </p:sp>
      <p:sp>
        <p:nvSpPr>
          <p:cNvPr id="27" name="右箭头 26">
            <a:extLst>
              <a:ext uri="{FF2B5EF4-FFF2-40B4-BE49-F238E27FC236}">
                <a16:creationId xmlns:a16="http://schemas.microsoft.com/office/drawing/2014/main" id="{B32613F2-27E7-C840-B04B-71C04F5811D0}"/>
              </a:ext>
            </a:extLst>
          </p:cNvPr>
          <p:cNvSpPr/>
          <p:nvPr/>
        </p:nvSpPr>
        <p:spPr>
          <a:xfrm>
            <a:off x="6784105" y="4088392"/>
            <a:ext cx="544011" cy="433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42782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purely image-based rendering</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043337"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A framework that learns a parsimonious model of the bidirectional texture function (BTF) from observational data.</a:t>
                </a:r>
              </a:p>
              <a:p>
                <a:pPr marL="457200" indent="-457200">
                  <a:spcAft>
                    <a:spcPts val="2133"/>
                  </a:spcAft>
                  <a:buFontTx/>
                  <a:buChar char="-"/>
                </a:pPr>
                <a:r>
                  <a:rPr lang="en-US" dirty="0"/>
                  <a:t>BTF is a </a:t>
                </a:r>
                <a:r>
                  <a:rPr lang="en" altLang="zh-CN" dirty="0"/>
                  <a:t>function of six variables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𝑖</m:t>
                            </m:r>
                          </m:sub>
                        </m:sSub>
                      </m:e>
                    </m:d>
                  </m:oMath>
                </a14:m>
                <a:r>
                  <a:rPr lang="en" altLang="zh-CN" dirty="0"/>
                  <a:t>, where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 altLang="zh-CN" dirty="0"/>
                  <a:t> are surface parametric (</a:t>
                </a:r>
                <a:r>
                  <a:rPr lang="en" altLang="zh-CN" dirty="0" err="1"/>
                  <a:t>texel</a:t>
                </a:r>
                <a:r>
                  <a:rPr lang="en" altLang="zh-CN" dirty="0"/>
                  <a:t>) coordinates and where </a:t>
                </a:r>
                <a14:m>
                  <m:oMath xmlns:m="http://schemas.openxmlformats.org/officeDocument/2006/math">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𝑣</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𝑣</m:t>
                        </m:r>
                      </m:sub>
                    </m:sSub>
                    <m:r>
                      <a:rPr lang="en-US" altLang="zh-CN" b="0" i="1" smtClean="0">
                        <a:latin typeface="Cambria Math" panose="02040503050406030204" pitchFamily="18" charset="0"/>
                      </a:rPr>
                      <m:t>)</m:t>
                    </m:r>
                  </m:oMath>
                </a14:m>
                <a:r>
                  <a:rPr lang="en" altLang="zh-CN" dirty="0"/>
                  <a:t> is the view direction and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𝜃</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oMath>
                </a14:m>
                <a:r>
                  <a:rPr lang="en" altLang="zh-CN" dirty="0"/>
                  <a:t> is the illumination direction.</a:t>
                </a:r>
              </a:p>
              <a:p>
                <a:pPr marL="457200" indent="-457200">
                  <a:spcAft>
                    <a:spcPts val="2133"/>
                  </a:spcAft>
                  <a:buFontTx/>
                  <a:buChar char="-"/>
                </a:pPr>
                <a:endParaRPr lang="en-US" dirty="0"/>
              </a:p>
              <a:p>
                <a:pPr marL="457200" indent="-457200">
                  <a:spcAft>
                    <a:spcPts val="2133"/>
                  </a:spcAft>
                  <a:buFontTx/>
                  <a:buChar char="-"/>
                </a:pPr>
                <a:endParaRPr lang="en-US" dirty="0"/>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043337" cy="4555200"/>
              </a:xfrm>
              <a:prstGeom prst="rect">
                <a:avLst/>
              </a:prstGeom>
              <a:blipFill>
                <a:blip r:embed="rId3"/>
                <a:stretch>
                  <a:fillRect t="-278" r="-1149"/>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45</a:t>
            </a:fld>
            <a:endParaRPr lang="zh-CN" altLang="en-US"/>
          </a:p>
        </p:txBody>
      </p:sp>
      <p:pic>
        <p:nvPicPr>
          <p:cNvPr id="2" name="图片 1">
            <a:extLst>
              <a:ext uri="{FF2B5EF4-FFF2-40B4-BE49-F238E27FC236}">
                <a16:creationId xmlns:a16="http://schemas.microsoft.com/office/drawing/2014/main" id="{B854D03B-F46B-D241-9E46-05CA8BCC2DA0}"/>
              </a:ext>
            </a:extLst>
          </p:cNvPr>
          <p:cNvPicPr>
            <a:picLocks noChangeAspect="1"/>
          </p:cNvPicPr>
          <p:nvPr/>
        </p:nvPicPr>
        <p:blipFill>
          <a:blip r:embed="rId4"/>
          <a:stretch>
            <a:fillRect/>
          </a:stretch>
        </p:blipFill>
        <p:spPr>
          <a:xfrm>
            <a:off x="1440503" y="4037082"/>
            <a:ext cx="8993529" cy="2234417"/>
          </a:xfrm>
          <a:prstGeom prst="rect">
            <a:avLst/>
          </a:prstGeom>
        </p:spPr>
      </p:pic>
      <p:sp>
        <p:nvSpPr>
          <p:cNvPr id="6" name="文本框 5">
            <a:extLst>
              <a:ext uri="{FF2B5EF4-FFF2-40B4-BE49-F238E27FC236}">
                <a16:creationId xmlns:a16="http://schemas.microsoft.com/office/drawing/2014/main" id="{37746CED-F81F-4446-A60D-F9F7D7BBFFC8}"/>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1487331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Tensor and N-mode SVD</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043337" cy="455520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 altLang="zh-CN" dirty="0"/>
                  <a:t>A </a:t>
                </a:r>
                <a:r>
                  <a:rPr lang="en" altLang="zh-CN" b="1" i="1" dirty="0"/>
                  <a:t>tensor</a:t>
                </a:r>
                <a:r>
                  <a:rPr lang="en" altLang="zh-CN" i="1" dirty="0"/>
                  <a:t> </a:t>
                </a:r>
                <a:r>
                  <a:rPr lang="en" altLang="zh-CN" dirty="0"/>
                  <a:t>is a higher order generalization of a vector (1st-order tensor) and a matrix (2nd-order tensor).</a:t>
                </a:r>
              </a:p>
              <a:p>
                <a:pPr marL="457200" indent="-457200">
                  <a:spcAft>
                    <a:spcPts val="2133"/>
                  </a:spcAft>
                  <a:buFontTx/>
                  <a:buChar char="-"/>
                </a:pPr>
                <a:endParaRPr lang="en" altLang="zh-CN" dirty="0"/>
              </a:p>
              <a:p>
                <a:pPr marL="457200" indent="-457200">
                  <a:spcAft>
                    <a:spcPts val="2133"/>
                  </a:spcAft>
                  <a:buFontTx/>
                  <a:buChar char="-"/>
                </a:pPr>
                <a:r>
                  <a:rPr lang="en" altLang="zh-CN" dirty="0"/>
                  <a:t>The </a:t>
                </a:r>
                <a:r>
                  <a:rPr lang="en" altLang="zh-CN" i="1" dirty="0"/>
                  <a:t>mode-n</a:t>
                </a:r>
                <a:r>
                  <a:rPr lang="en" altLang="zh-CN" dirty="0"/>
                  <a:t> vectors are the column vectors of matrix </a:t>
                </a:r>
                <a14:m>
                  <m:oMath xmlns:m="http://schemas.openxmlformats.org/officeDocument/2006/math">
                    <m:r>
                      <a:rPr lang="en" altLang="zh-CN" i="1" dirty="0" smtClean="0">
                        <a:latin typeface="Cambria Math" panose="02040503050406030204" pitchFamily="18" charset="0"/>
                      </a:rPr>
                      <m:t>𝐴</m:t>
                    </m:r>
                    <m:r>
                      <a:rPr lang="en" altLang="zh-CN" i="1" dirty="0" smtClean="0">
                        <a:latin typeface="Cambria Math" panose="02040503050406030204" pitchFamily="18" charset="0"/>
                      </a:rPr>
                      <m:t>(</m:t>
                    </m:r>
                    <m:r>
                      <a:rPr lang="en" altLang="zh-CN" i="1" dirty="0" smtClean="0">
                        <a:latin typeface="Cambria Math" panose="02040503050406030204" pitchFamily="18" charset="0"/>
                      </a:rPr>
                      <m:t>𝑛</m:t>
                    </m:r>
                    <m:r>
                      <a:rPr lang="en" altLang="zh-CN"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 altLang="zh-CN" i="1" dirty="0" err="1">
                            <a:latin typeface="Cambria Math" panose="02040503050406030204" pitchFamily="18" charset="0"/>
                          </a:rPr>
                          <m:t>𝑅</m:t>
                        </m:r>
                      </m:e>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 altLang="zh-CN" i="1" dirty="0">
                                <a:latin typeface="Cambria Math" panose="02040503050406030204" pitchFamily="18" charset="0"/>
                              </a:rPr>
                              <m:t>𝐼</m:t>
                            </m:r>
                          </m:e>
                          <m:sub>
                            <m:r>
                              <a:rPr lang="en" altLang="zh-CN" i="1" dirty="0">
                                <a:latin typeface="Cambria Math" panose="02040503050406030204" pitchFamily="18" charset="0"/>
                              </a:rPr>
                              <m:t>1</m:t>
                            </m:r>
                          </m:sub>
                        </m:sSub>
                        <m:r>
                          <a:rPr lang="en-US" altLang="zh-CN" b="0" i="1" dirty="0" smtClean="0">
                            <a:latin typeface="Cambria Math" panose="02040503050406030204" pitchFamily="18" charset="0"/>
                          </a:rPr>
                          <m:t>×</m:t>
                        </m:r>
                        <m:r>
                          <a:rPr lang="en"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 altLang="zh-CN" i="1" dirty="0">
                                <a:latin typeface="Cambria Math" panose="02040503050406030204" pitchFamily="18" charset="0"/>
                              </a:rPr>
                              <m:t>𝐼</m:t>
                            </m:r>
                          </m:e>
                          <m:sub>
                            <m:r>
                              <a:rPr lang="en" altLang="zh-CN" i="1" dirty="0">
                                <a:latin typeface="Cambria Math" panose="02040503050406030204" pitchFamily="18" charset="0"/>
                              </a:rPr>
                              <m:t>2</m:t>
                            </m:r>
                          </m:sub>
                        </m:sSub>
                        <m:r>
                          <a:rPr lang="en"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 altLang="zh-CN" i="1" dirty="0">
                                <a:latin typeface="Cambria Math" panose="02040503050406030204" pitchFamily="18" charset="0"/>
                              </a:rPr>
                              <m:t>𝐼</m:t>
                            </m:r>
                          </m:e>
                          <m:sub>
                            <m:r>
                              <a:rPr lang="en" altLang="zh-CN" i="1" dirty="0">
                                <a:latin typeface="Cambria Math" panose="02040503050406030204" pitchFamily="18" charset="0"/>
                              </a:rPr>
                              <m:t>𝑛</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 altLang="zh-CN" i="1" dirty="0">
                                <a:latin typeface="Cambria Math" panose="02040503050406030204" pitchFamily="18" charset="0"/>
                              </a:rPr>
                              <m:t>𝐼</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r>
                          <a:rPr lang="en"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 altLang="zh-CN" i="1" dirty="0">
                                <a:latin typeface="Cambria Math" panose="02040503050406030204" pitchFamily="18" charset="0"/>
                              </a:rPr>
                              <m:t>𝐼</m:t>
                            </m:r>
                          </m:e>
                          <m:sub>
                            <m:r>
                              <a:rPr lang="en-US" altLang="zh-CN" b="0" i="1" dirty="0" smtClean="0">
                                <a:latin typeface="Cambria Math" panose="02040503050406030204" pitchFamily="18" charset="0"/>
                              </a:rPr>
                              <m:t>𝑁</m:t>
                            </m:r>
                          </m:sub>
                        </m:sSub>
                        <m:r>
                          <a:rPr lang="en-US" altLang="zh-CN" b="0" i="1" dirty="0" smtClean="0">
                            <a:latin typeface="Cambria Math" panose="02040503050406030204" pitchFamily="18" charset="0"/>
                          </a:rPr>
                          <m:t>)</m:t>
                        </m:r>
                      </m:sup>
                    </m:sSup>
                    <m:r>
                      <a:rPr lang="en" altLang="zh-CN" i="1" dirty="0">
                        <a:latin typeface="Cambria Math" panose="02040503050406030204" pitchFamily="18" charset="0"/>
                      </a:rPr>
                      <m:t> </m:t>
                    </m:r>
                  </m:oMath>
                </a14:m>
                <a:r>
                  <a:rPr lang="en" altLang="zh-CN" dirty="0"/>
                  <a:t>that results from </a:t>
                </a:r>
                <a:r>
                  <a:rPr lang="en" altLang="zh-CN" i="1" dirty="0"/>
                  <a:t>flattening </a:t>
                </a:r>
                <a:r>
                  <a:rPr lang="en" altLang="zh-CN" dirty="0"/>
                  <a:t>the tensor A </a:t>
                </a:r>
              </a:p>
              <a:p>
                <a:pPr marL="457200" indent="-457200">
                  <a:spcAft>
                    <a:spcPts val="2133"/>
                  </a:spcAft>
                  <a:buFontTx/>
                  <a:buChar char="-"/>
                </a:pPr>
                <a:r>
                  <a:rPr lang="en" altLang="zh-CN" dirty="0"/>
                  <a:t>The </a:t>
                </a:r>
                <a:r>
                  <a:rPr lang="en" altLang="zh-CN" i="1" dirty="0"/>
                  <a:t>mode-</a:t>
                </a:r>
                <a:r>
                  <a:rPr lang="en" altLang="zh-CN" dirty="0"/>
                  <a:t>n </a:t>
                </a:r>
                <a:r>
                  <a:rPr lang="en" altLang="zh-CN" i="1" dirty="0"/>
                  <a:t>product </a:t>
                </a:r>
                <a:r>
                  <a:rPr lang="en" altLang="zh-CN" dirty="0"/>
                  <a:t>of a tensor </a:t>
                </a:r>
                <a14:m>
                  <m:oMath xmlns:m="http://schemas.openxmlformats.org/officeDocument/2006/math">
                    <m:r>
                      <a:rPr lang="en" altLang="zh-CN" i="1" dirty="0" smtClean="0">
                        <a:latin typeface="Cambria Math" panose="02040503050406030204" pitchFamily="18" charset="0"/>
                      </a:rPr>
                      <m:t>𝐴</m:t>
                    </m:r>
                    <m:r>
                      <a:rPr lang="en" altLang="zh-CN" i="1" dirty="0" smtClean="0">
                        <a:latin typeface="Cambria Math" panose="02040503050406030204" pitchFamily="18" charset="0"/>
                      </a:rPr>
                      <m:t> ∈</m:t>
                    </m:r>
                    <m:sSup>
                      <m:sSupPr>
                        <m:ctrlPr>
                          <a:rPr lang="en-US" altLang="zh-CN" i="1" dirty="0">
                            <a:latin typeface="Cambria Math" panose="02040503050406030204" pitchFamily="18" charset="0"/>
                          </a:rPr>
                        </m:ctrlPr>
                      </m:sSupPr>
                      <m:e>
                        <m:r>
                          <a:rPr lang="en" altLang="zh-CN" i="1" dirty="0" err="1">
                            <a:latin typeface="Cambria Math" panose="02040503050406030204" pitchFamily="18" charset="0"/>
                          </a:rPr>
                          <m:t>𝑅</m:t>
                        </m:r>
                      </m:e>
                      <m:sup>
                        <m:sSub>
                          <m:sSubPr>
                            <m:ctrlPr>
                              <a:rPr lang="en-US" altLang="zh-CN" i="1" dirty="0">
                                <a:latin typeface="Cambria Math" panose="02040503050406030204" pitchFamily="18" charset="0"/>
                              </a:rPr>
                            </m:ctrlPr>
                          </m:sSubPr>
                          <m:e>
                            <m:r>
                              <a:rPr lang="en" altLang="zh-CN" i="1" dirty="0">
                                <a:latin typeface="Cambria Math" panose="02040503050406030204" pitchFamily="18" charset="0"/>
                              </a:rPr>
                              <m:t>𝐼</m:t>
                            </m:r>
                          </m:e>
                          <m:sub>
                            <m:r>
                              <a:rPr lang="en" altLang="zh-CN" i="1" dirty="0">
                                <a:latin typeface="Cambria Math" panose="02040503050406030204" pitchFamily="18" charset="0"/>
                              </a:rPr>
                              <m:t>1</m:t>
                            </m:r>
                          </m:sub>
                        </m:sSub>
                        <m:r>
                          <a:rPr lang="en-US" altLang="zh-CN" i="1" dirty="0">
                            <a:latin typeface="Cambria Math" panose="02040503050406030204" pitchFamily="18" charset="0"/>
                          </a:rPr>
                          <m:t>×</m:t>
                        </m:r>
                        <m:r>
                          <a:rPr lang="en"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 altLang="zh-CN" i="1" dirty="0">
                                <a:latin typeface="Cambria Math" panose="02040503050406030204" pitchFamily="18" charset="0"/>
                              </a:rPr>
                              <m:t>𝐼</m:t>
                            </m:r>
                          </m:e>
                          <m:sub>
                            <m:r>
                              <a:rPr lang="en" altLang="zh-CN" i="1" dirty="0">
                                <a:latin typeface="Cambria Math" panose="02040503050406030204" pitchFamily="18" charset="0"/>
                              </a:rPr>
                              <m:t>2</m:t>
                            </m:r>
                          </m:sub>
                        </m:sSub>
                        <m:r>
                          <a:rPr lang="en"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 altLang="zh-CN" i="1" dirty="0">
                                <a:latin typeface="Cambria Math" panose="02040503050406030204" pitchFamily="18" charset="0"/>
                              </a:rPr>
                              <m:t>𝐼</m:t>
                            </m:r>
                          </m:e>
                          <m:sub>
                            <m:r>
                              <a:rPr lang="en-US" altLang="zh-CN" i="1" dirty="0">
                                <a:latin typeface="Cambria Math" panose="02040503050406030204" pitchFamily="18" charset="0"/>
                              </a:rPr>
                              <m:t>𝑛</m:t>
                            </m:r>
                          </m:sub>
                        </m:sSub>
                        <m:r>
                          <a:rPr lang="en"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m:t>
                            </m:r>
                            <m:r>
                              <a:rPr lang="en" altLang="zh-CN" i="1" dirty="0">
                                <a:latin typeface="Cambria Math" panose="02040503050406030204" pitchFamily="18" charset="0"/>
                              </a:rPr>
                              <m:t>𝐼</m:t>
                            </m:r>
                          </m:e>
                          <m:sub>
                            <m:r>
                              <a:rPr lang="en-US" altLang="zh-CN" i="1" dirty="0">
                                <a:latin typeface="Cambria Math" panose="02040503050406030204" pitchFamily="18" charset="0"/>
                              </a:rPr>
                              <m:t>𝑁</m:t>
                            </m:r>
                          </m:sub>
                        </m:sSub>
                      </m:sup>
                    </m:sSup>
                    <m:r>
                      <a:rPr lang="en" altLang="zh-CN" i="1" dirty="0">
                        <a:latin typeface="Cambria Math" panose="02040503050406030204" pitchFamily="18" charset="0"/>
                      </a:rPr>
                      <m:t> </m:t>
                    </m:r>
                  </m:oMath>
                </a14:m>
                <a:r>
                  <a:rPr lang="en" altLang="zh-CN" dirty="0"/>
                  <a:t>and a matrix </a:t>
                </a:r>
                <a14:m>
                  <m:oMath xmlns:m="http://schemas.openxmlformats.org/officeDocument/2006/math">
                    <m:r>
                      <a:rPr lang="en" altLang="zh-CN" i="1" dirty="0" smtClean="0">
                        <a:latin typeface="Cambria Math" panose="02040503050406030204" pitchFamily="18" charset="0"/>
                      </a:rPr>
                      <m:t>𝑀</m:t>
                    </m:r>
                    <m:r>
                      <a:rPr lang="en" altLang="zh-CN"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 altLang="zh-CN" i="1" dirty="0" err="1">
                            <a:latin typeface="Cambria Math" panose="02040503050406030204" pitchFamily="18" charset="0"/>
                          </a:rPr>
                          <m:t>𝑅</m:t>
                        </m:r>
                      </m:e>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𝐽</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𝑛</m:t>
                            </m:r>
                          </m:sub>
                        </m:sSub>
                      </m:sup>
                    </m:sSup>
                  </m:oMath>
                </a14:m>
                <a:r>
                  <a:rPr lang="en" altLang="zh-CN" dirty="0"/>
                  <a:t> is denoted by </a:t>
                </a:r>
                <a14:m>
                  <m:oMath xmlns:m="http://schemas.openxmlformats.org/officeDocument/2006/math">
                    <m:r>
                      <a:rPr lang="en" altLang="zh-CN" i="1" dirty="0" smtClean="0">
                        <a:latin typeface="Cambria Math" panose="02040503050406030204" pitchFamily="18" charset="0"/>
                      </a:rPr>
                      <m:t>𝐴</m:t>
                    </m:r>
                    <m:r>
                      <a:rPr lang="en"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 altLang="zh-CN" i="1" dirty="0" smtClean="0">
                            <a:latin typeface="Cambria Math" panose="02040503050406030204" pitchFamily="18" charset="0"/>
                          </a:rPr>
                          <m:t>×</m:t>
                        </m:r>
                      </m:e>
                      <m:sub>
                        <m:r>
                          <a:rPr lang="en" altLang="zh-CN" i="1" dirty="0" smtClean="0">
                            <a:latin typeface="Cambria Math" panose="02040503050406030204" pitchFamily="18" charset="0"/>
                          </a:rPr>
                          <m:t>𝑛</m:t>
                        </m:r>
                      </m:sub>
                    </m:sSub>
                    <m:r>
                      <a:rPr lang="en" altLang="zh-CN" i="1" dirty="0" smtClean="0">
                        <a:latin typeface="Cambria Math" panose="02040503050406030204" pitchFamily="18" charset="0"/>
                      </a:rPr>
                      <m:t> </m:t>
                    </m:r>
                    <m:r>
                      <a:rPr lang="en" altLang="zh-CN" i="1" dirty="0" smtClean="0">
                        <a:latin typeface="Cambria Math" panose="02040503050406030204" pitchFamily="18" charset="0"/>
                      </a:rPr>
                      <m:t>𝑀</m:t>
                    </m:r>
                  </m:oMath>
                </a14:m>
                <a:r>
                  <a:rPr lang="en" altLang="zh-CN" dirty="0"/>
                  <a:t>. The result can be expressed in terms of </a:t>
                </a:r>
                <a:r>
                  <a:rPr lang="en" altLang="zh-CN" i="1" dirty="0"/>
                  <a:t>flattened</a:t>
                </a:r>
                <a:r>
                  <a:rPr lang="en" altLang="zh-CN" dirty="0"/>
                  <a:t> matrices as </a:t>
                </a:r>
                <a14:m>
                  <m:oMath xmlns:m="http://schemas.openxmlformats.org/officeDocument/2006/math">
                    <m:r>
                      <a:rPr lang="en" altLang="zh-CN" i="1" dirty="0" smtClean="0">
                        <a:latin typeface="Cambria Math" panose="02040503050406030204" pitchFamily="18" charset="0"/>
                      </a:rPr>
                      <m:t>𝐵</m:t>
                    </m:r>
                    <m:r>
                      <a:rPr lang="en" altLang="zh-CN" i="1" dirty="0">
                        <a:latin typeface="Cambria Math" panose="02040503050406030204" pitchFamily="18" charset="0"/>
                      </a:rPr>
                      <m:t>(</m:t>
                    </m:r>
                    <m:r>
                      <a:rPr lang="en" altLang="zh-CN" i="1" dirty="0">
                        <a:latin typeface="Cambria Math" panose="02040503050406030204" pitchFamily="18" charset="0"/>
                      </a:rPr>
                      <m:t>𝑛</m:t>
                    </m:r>
                    <m:r>
                      <a:rPr lang="en" altLang="zh-CN" i="1" dirty="0">
                        <a:latin typeface="Cambria Math" panose="02040503050406030204" pitchFamily="18" charset="0"/>
                      </a:rPr>
                      <m:t>) = </m:t>
                    </m:r>
                    <m:r>
                      <a:rPr lang="en" altLang="zh-CN" i="1" dirty="0">
                        <a:latin typeface="Cambria Math" panose="02040503050406030204" pitchFamily="18" charset="0"/>
                      </a:rPr>
                      <m:t>𝑀𝐴</m:t>
                    </m:r>
                    <m:r>
                      <a:rPr lang="en" altLang="zh-CN" i="1" dirty="0">
                        <a:latin typeface="Cambria Math" panose="02040503050406030204" pitchFamily="18" charset="0"/>
                      </a:rPr>
                      <m:t>(</m:t>
                    </m:r>
                    <m:r>
                      <a:rPr lang="en" altLang="zh-CN" i="1" dirty="0">
                        <a:latin typeface="Cambria Math" panose="02040503050406030204" pitchFamily="18" charset="0"/>
                      </a:rPr>
                      <m:t>𝑛</m:t>
                    </m:r>
                    <m:r>
                      <a:rPr lang="en" altLang="zh-CN" i="1" dirty="0">
                        <a:latin typeface="Cambria Math" panose="02040503050406030204" pitchFamily="18" charset="0"/>
                      </a:rPr>
                      <m:t>). </m:t>
                    </m:r>
                  </m:oMath>
                </a14:m>
                <a:endParaRPr lang="en" altLang="zh-CN" dirty="0"/>
              </a:p>
              <a:p>
                <a:pPr marL="457200" indent="-457200">
                  <a:spcAft>
                    <a:spcPts val="2133"/>
                  </a:spcAft>
                  <a:buFontTx/>
                  <a:buChar char="-"/>
                </a:pPr>
                <a:endParaRPr lang="en" altLang="zh-CN" dirty="0"/>
              </a:p>
              <a:p>
                <a:pPr marL="457200" indent="-457200">
                  <a:spcAft>
                    <a:spcPts val="2133"/>
                  </a:spcAft>
                  <a:buFontTx/>
                  <a:buChar char="-"/>
                </a:pPr>
                <a:endParaRPr lang="en-US" dirty="0"/>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043337" cy="4555200"/>
              </a:xfrm>
              <a:prstGeom prst="rect">
                <a:avLst/>
              </a:prstGeom>
              <a:blipFill>
                <a:blip r:embed="rId3"/>
                <a:stretch>
                  <a:fillRect t="-278"/>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46</a:t>
            </a:fld>
            <a:endParaRPr lang="zh-CN" altLang="en-US"/>
          </a:p>
        </p:txBody>
      </p:sp>
      <p:pic>
        <p:nvPicPr>
          <p:cNvPr id="4" name="图片 3">
            <a:extLst>
              <a:ext uri="{FF2B5EF4-FFF2-40B4-BE49-F238E27FC236}">
                <a16:creationId xmlns:a16="http://schemas.microsoft.com/office/drawing/2014/main" id="{A89BD1F9-AC18-A844-AA08-BB9E62CF7967}"/>
              </a:ext>
            </a:extLst>
          </p:cNvPr>
          <p:cNvPicPr>
            <a:picLocks noChangeAspect="1"/>
          </p:cNvPicPr>
          <p:nvPr/>
        </p:nvPicPr>
        <p:blipFill>
          <a:blip r:embed="rId4"/>
          <a:stretch>
            <a:fillRect/>
          </a:stretch>
        </p:blipFill>
        <p:spPr>
          <a:xfrm>
            <a:off x="4406900" y="2652290"/>
            <a:ext cx="3378200" cy="419100"/>
          </a:xfrm>
          <a:prstGeom prst="rect">
            <a:avLst/>
          </a:prstGeom>
        </p:spPr>
      </p:pic>
      <p:sp>
        <p:nvSpPr>
          <p:cNvPr id="8" name="文本框 7">
            <a:extLst>
              <a:ext uri="{FF2B5EF4-FFF2-40B4-BE49-F238E27FC236}">
                <a16:creationId xmlns:a16="http://schemas.microsoft.com/office/drawing/2014/main" id="{9BE653CA-7E31-B14B-BE1B-F3576A05876E}"/>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3568680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Tensor and N-mode SVD</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 altLang="zh-CN" dirty="0"/>
                  <a:t>The </a:t>
                </a:r>
                <a:r>
                  <a:rPr lang="en" altLang="zh-CN" b="1" dirty="0"/>
                  <a:t>N</a:t>
                </a:r>
                <a:r>
                  <a:rPr lang="en" altLang="zh-CN" b="1" i="1" dirty="0"/>
                  <a:t>-mode SVD </a:t>
                </a:r>
                <a:r>
                  <a:rPr lang="en" altLang="zh-CN" dirty="0"/>
                  <a:t>is a generalization of the SVD that orthogonalizes these N spaces and decomposes the tensor as the mode-n product of the N orthogonal spaces:</a:t>
                </a:r>
              </a:p>
              <a:p>
                <a:pPr marL="457200" indent="-457200">
                  <a:spcAft>
                    <a:spcPts val="2133"/>
                  </a:spcAft>
                  <a:buFontTx/>
                  <a:buChar char="-"/>
                </a:pPr>
                <a:endParaRPr lang="en" altLang="zh-CN" dirty="0"/>
              </a:p>
              <a:p>
                <a:pPr marL="457200" indent="-457200">
                  <a:spcAft>
                    <a:spcPts val="2133"/>
                  </a:spcAft>
                  <a:buFontTx/>
                  <a:buChar char="-"/>
                </a:pPr>
                <a:r>
                  <a:rPr lang="en" altLang="zh-CN" dirty="0"/>
                  <a:t>Tensor </a:t>
                </a:r>
                <a14:m>
                  <m:oMath xmlns:m="http://schemas.openxmlformats.org/officeDocument/2006/math">
                    <m:r>
                      <a:rPr lang="en" altLang="zh-CN" i="1" dirty="0" smtClean="0">
                        <a:latin typeface="Cambria Math" panose="02040503050406030204" pitchFamily="18" charset="0"/>
                      </a:rPr>
                      <m:t>𝑍</m:t>
                    </m:r>
                  </m:oMath>
                </a14:m>
                <a:r>
                  <a:rPr lang="en" altLang="zh-CN" dirty="0"/>
                  <a:t>, known as the </a:t>
                </a:r>
                <a:r>
                  <a:rPr lang="en" altLang="zh-CN" i="1" dirty="0"/>
                  <a:t>core tensor</a:t>
                </a:r>
                <a:r>
                  <a:rPr lang="en" altLang="zh-CN" dirty="0"/>
                  <a:t>, is analogous to the diagonal singular value matrix in conventional matrix SVD. </a:t>
                </a:r>
              </a:p>
              <a:p>
                <a:pPr marL="457200" indent="-457200">
                  <a:spcAft>
                    <a:spcPts val="2133"/>
                  </a:spcAft>
                  <a:buFontTx/>
                  <a:buChar char="-"/>
                </a:pPr>
                <a14:m>
                  <m:oMath xmlns:m="http://schemas.openxmlformats.org/officeDocument/2006/math">
                    <m:sSub>
                      <m:sSubPr>
                        <m:ctrlPr>
                          <a:rPr lang="en-US" altLang="zh-CN" b="0" i="1" dirty="0" smtClean="0">
                            <a:latin typeface="Cambria Math" panose="02040503050406030204" pitchFamily="18" charset="0"/>
                          </a:rPr>
                        </m:ctrlPr>
                      </m:sSubPr>
                      <m:e>
                        <m:r>
                          <a:rPr lang="en" altLang="zh-CN" i="1" dirty="0" smtClean="0">
                            <a:latin typeface="Cambria Math" panose="02040503050406030204" pitchFamily="18" charset="0"/>
                          </a:rPr>
                          <m:t>𝑈</m:t>
                        </m:r>
                      </m:e>
                      <m:sub>
                        <m:r>
                          <a:rPr lang="en" altLang="zh-CN" i="1" dirty="0" smtClean="0">
                            <a:latin typeface="Cambria Math" panose="02040503050406030204" pitchFamily="18" charset="0"/>
                          </a:rPr>
                          <m:t>𝑛</m:t>
                        </m:r>
                      </m:sub>
                    </m:sSub>
                  </m:oMath>
                </a14:m>
                <a:r>
                  <a:rPr lang="en" altLang="zh-CN" dirty="0"/>
                  <a:t> contains the orthonormal vectors spanning the column space of the matrix </a:t>
                </a:r>
                <a14:m>
                  <m:oMath xmlns:m="http://schemas.openxmlformats.org/officeDocument/2006/math">
                    <m:r>
                      <a:rPr lang="en" altLang="zh-CN" i="1" dirty="0" smtClean="0">
                        <a:latin typeface="Cambria Math" panose="02040503050406030204" pitchFamily="18" charset="0"/>
                      </a:rPr>
                      <m:t>𝐷</m:t>
                    </m:r>
                    <m:r>
                      <a:rPr lang="en" altLang="zh-CN" i="1" dirty="0" smtClean="0">
                        <a:latin typeface="Cambria Math" panose="02040503050406030204" pitchFamily="18" charset="0"/>
                      </a:rPr>
                      <m:t>(</m:t>
                    </m:r>
                    <m:r>
                      <a:rPr lang="en" altLang="zh-CN" i="1" dirty="0" smtClean="0">
                        <a:latin typeface="Cambria Math" panose="02040503050406030204" pitchFamily="18" charset="0"/>
                      </a:rPr>
                      <m:t>𝑛</m:t>
                    </m:r>
                    <m:r>
                      <a:rPr lang="en" altLang="zh-CN" i="1" dirty="0" smtClean="0">
                        <a:latin typeface="Cambria Math" panose="02040503050406030204" pitchFamily="18" charset="0"/>
                      </a:rPr>
                      <m:t>)</m:t>
                    </m:r>
                  </m:oMath>
                </a14:m>
                <a:r>
                  <a:rPr lang="en" altLang="zh-CN" dirty="0"/>
                  <a:t> that results from the mode-n flattening of </a:t>
                </a:r>
                <a14:m>
                  <m:oMath xmlns:m="http://schemas.openxmlformats.org/officeDocument/2006/math">
                    <m:r>
                      <a:rPr lang="en" altLang="zh-CN" i="1" dirty="0" smtClean="0">
                        <a:latin typeface="Cambria Math" panose="02040503050406030204" pitchFamily="18" charset="0"/>
                      </a:rPr>
                      <m:t>𝐷</m:t>
                    </m:r>
                  </m:oMath>
                </a14:m>
                <a:r>
                  <a:rPr lang="en" altLang="zh-CN" dirty="0"/>
                  <a:t> </a:t>
                </a:r>
              </a:p>
              <a:p>
                <a:pPr marL="457200" indent="-457200">
                  <a:spcAft>
                    <a:spcPts val="2133"/>
                  </a:spcAft>
                  <a:buFontTx/>
                  <a:buChar char="-"/>
                </a:pPr>
                <a:r>
                  <a:rPr lang="en" altLang="zh-CN" dirty="0"/>
                  <a:t>SVD can be rewritten as </a:t>
                </a:r>
              </a:p>
              <a:p>
                <a:pPr marL="457200" indent="-457200">
                  <a:spcAft>
                    <a:spcPts val="2133"/>
                  </a:spcAft>
                  <a:buFontTx/>
                  <a:buChar char="-"/>
                </a:pPr>
                <a:endParaRPr lang="en-US" dirty="0"/>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043337" cy="4680990"/>
              </a:xfrm>
              <a:prstGeom prst="rect">
                <a:avLst/>
              </a:prstGeom>
              <a:blipFill>
                <a:blip r:embed="rId3"/>
                <a:stretch>
                  <a:fillRect t="-270" r="-805" b="-3784"/>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47</a:t>
            </a:fld>
            <a:endParaRPr lang="zh-CN" altLang="en-US"/>
          </a:p>
        </p:txBody>
      </p:sp>
      <p:pic>
        <p:nvPicPr>
          <p:cNvPr id="3" name="图片 2">
            <a:extLst>
              <a:ext uri="{FF2B5EF4-FFF2-40B4-BE49-F238E27FC236}">
                <a16:creationId xmlns:a16="http://schemas.microsoft.com/office/drawing/2014/main" id="{1F400708-BE67-274E-A592-77C076F47625}"/>
              </a:ext>
            </a:extLst>
          </p:cNvPr>
          <p:cNvPicPr>
            <a:picLocks noChangeAspect="1"/>
          </p:cNvPicPr>
          <p:nvPr/>
        </p:nvPicPr>
        <p:blipFill>
          <a:blip r:embed="rId4"/>
          <a:stretch>
            <a:fillRect/>
          </a:stretch>
        </p:blipFill>
        <p:spPr>
          <a:xfrm>
            <a:off x="2534632" y="3017081"/>
            <a:ext cx="7118654" cy="525538"/>
          </a:xfrm>
          <a:prstGeom prst="rect">
            <a:avLst/>
          </a:prstGeom>
        </p:spPr>
      </p:pic>
      <p:pic>
        <p:nvPicPr>
          <p:cNvPr id="6" name="图片 5">
            <a:extLst>
              <a:ext uri="{FF2B5EF4-FFF2-40B4-BE49-F238E27FC236}">
                <a16:creationId xmlns:a16="http://schemas.microsoft.com/office/drawing/2014/main" id="{3FB67FF1-A896-1446-A842-570CC8412271}"/>
              </a:ext>
            </a:extLst>
          </p:cNvPr>
          <p:cNvPicPr>
            <a:picLocks noChangeAspect="1"/>
          </p:cNvPicPr>
          <p:nvPr/>
        </p:nvPicPr>
        <p:blipFill>
          <a:blip r:embed="rId5"/>
          <a:stretch>
            <a:fillRect/>
          </a:stretch>
        </p:blipFill>
        <p:spPr>
          <a:xfrm>
            <a:off x="4768850" y="5798523"/>
            <a:ext cx="2654300" cy="419100"/>
          </a:xfrm>
          <a:prstGeom prst="rect">
            <a:avLst/>
          </a:prstGeom>
        </p:spPr>
      </p:pic>
      <p:sp>
        <p:nvSpPr>
          <p:cNvPr id="10" name="文本框 9">
            <a:extLst>
              <a:ext uri="{FF2B5EF4-FFF2-40B4-BE49-F238E27FC236}">
                <a16:creationId xmlns:a16="http://schemas.microsoft.com/office/drawing/2014/main" id="{CCF12B57-8377-E645-A735-99F2DB4F0EC8}"/>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2523975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Tensor and N-mode SVD</a:t>
            </a:r>
            <a:endParaRPr dirty="0"/>
          </a:p>
        </p:txBody>
      </p:sp>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Calculate N-mode SVD</a:t>
            </a:r>
          </a:p>
          <a:p>
            <a:pPr marL="457200" indent="-457200">
              <a:spcAft>
                <a:spcPts val="2133"/>
              </a:spcAft>
              <a:buFontTx/>
              <a:buChar char="-"/>
            </a:pPr>
            <a:endParaRPr lang="en-US" dirty="0"/>
          </a:p>
        </p:txBody>
      </p:sp>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48</a:t>
            </a:fld>
            <a:endParaRPr lang="zh-CN" altLang="en-US"/>
          </a:p>
        </p:txBody>
      </p:sp>
      <p:pic>
        <p:nvPicPr>
          <p:cNvPr id="2" name="图片 1">
            <a:extLst>
              <a:ext uri="{FF2B5EF4-FFF2-40B4-BE49-F238E27FC236}">
                <a16:creationId xmlns:a16="http://schemas.microsoft.com/office/drawing/2014/main" id="{F2FA41D0-1A58-604E-85C6-5FFE31940F12}"/>
              </a:ext>
            </a:extLst>
          </p:cNvPr>
          <p:cNvPicPr>
            <a:picLocks noChangeAspect="1"/>
          </p:cNvPicPr>
          <p:nvPr/>
        </p:nvPicPr>
        <p:blipFill>
          <a:blip r:embed="rId3"/>
          <a:stretch>
            <a:fillRect/>
          </a:stretch>
        </p:blipFill>
        <p:spPr>
          <a:xfrm>
            <a:off x="1038586" y="2454728"/>
            <a:ext cx="5600700" cy="1422400"/>
          </a:xfrm>
          <a:prstGeom prst="rect">
            <a:avLst/>
          </a:prstGeom>
        </p:spPr>
      </p:pic>
      <p:pic>
        <p:nvPicPr>
          <p:cNvPr id="4" name="图片 3">
            <a:extLst>
              <a:ext uri="{FF2B5EF4-FFF2-40B4-BE49-F238E27FC236}">
                <a16:creationId xmlns:a16="http://schemas.microsoft.com/office/drawing/2014/main" id="{7C2B9870-19D6-BC4F-812D-8C92658AD00E}"/>
              </a:ext>
            </a:extLst>
          </p:cNvPr>
          <p:cNvPicPr>
            <a:picLocks noChangeAspect="1"/>
          </p:cNvPicPr>
          <p:nvPr/>
        </p:nvPicPr>
        <p:blipFill>
          <a:blip r:embed="rId4"/>
          <a:stretch>
            <a:fillRect/>
          </a:stretch>
        </p:blipFill>
        <p:spPr>
          <a:xfrm>
            <a:off x="1254504" y="4056794"/>
            <a:ext cx="4851400" cy="787400"/>
          </a:xfrm>
          <a:prstGeom prst="rect">
            <a:avLst/>
          </a:prstGeom>
        </p:spPr>
      </p:pic>
      <p:sp>
        <p:nvSpPr>
          <p:cNvPr id="10" name="文本框 9">
            <a:extLst>
              <a:ext uri="{FF2B5EF4-FFF2-40B4-BE49-F238E27FC236}">
                <a16:creationId xmlns:a16="http://schemas.microsoft.com/office/drawing/2014/main" id="{D31FEB56-F8EF-3A45-984A-0006A45BA29E}"/>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119788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Tensor and N-mode SVD</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Analogous</a:t>
                </a:r>
                <a:r>
                  <a:rPr lang="zh-CN" altLang="en-US" dirty="0"/>
                  <a:t> </a:t>
                </a:r>
                <a:r>
                  <a:rPr lang="en-US" altLang="zh-CN" dirty="0"/>
                  <a:t>to the optimal dimensional reduction in PCA resulting from the truncation of eigenvectors</a:t>
                </a:r>
              </a:p>
              <a:p>
                <a:pPr marL="457200" indent="-457200">
                  <a:spcAft>
                    <a:spcPts val="2133"/>
                  </a:spcAft>
                  <a:buFontTx/>
                  <a:buChar char="-"/>
                </a:pPr>
                <a:r>
                  <a:rPr lang="en-US" dirty="0"/>
                  <a:t>Here it admits similar scheme and offers more control, enabling a tailored truncation of each mode. </a:t>
                </a:r>
              </a:p>
              <a:p>
                <a:pPr marL="457200" indent="-457200">
                  <a:spcAft>
                    <a:spcPts val="2133"/>
                  </a:spcAft>
                  <a:buFontTx/>
                  <a:buChar char="-"/>
                </a:pP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𝑍</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𝑈</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𝑈</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𝑈</m:t>
                        </m:r>
                      </m:e>
                      <m:sub>
                        <m:r>
                          <a:rPr lang="en-US" b="0" i="1" smtClean="0">
                            <a:latin typeface="Cambria Math" panose="02040503050406030204" pitchFamily="18" charset="0"/>
                          </a:rPr>
                          <m:t>3</m:t>
                        </m:r>
                      </m:sub>
                    </m:sSub>
                  </m:oMath>
                </a14:m>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043337" cy="4680990"/>
              </a:xfrm>
              <a:prstGeom prst="rect">
                <a:avLst/>
              </a:prstGeom>
              <a:blipFill>
                <a:blip r:embed="rId3"/>
                <a:stretch>
                  <a:fillRect t="-270"/>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49</a:t>
            </a:fld>
            <a:endParaRPr lang="zh-CN" altLang="en-US"/>
          </a:p>
        </p:txBody>
      </p:sp>
      <p:pic>
        <p:nvPicPr>
          <p:cNvPr id="6" name="图片 5">
            <a:extLst>
              <a:ext uri="{FF2B5EF4-FFF2-40B4-BE49-F238E27FC236}">
                <a16:creationId xmlns:a16="http://schemas.microsoft.com/office/drawing/2014/main" id="{9A5D477A-50DE-5E46-AC2B-5B4766DBDAD0}"/>
              </a:ext>
            </a:extLst>
          </p:cNvPr>
          <p:cNvPicPr>
            <a:picLocks noChangeAspect="1"/>
          </p:cNvPicPr>
          <p:nvPr/>
        </p:nvPicPr>
        <p:blipFill>
          <a:blip r:embed="rId4"/>
          <a:stretch>
            <a:fillRect/>
          </a:stretch>
        </p:blipFill>
        <p:spPr>
          <a:xfrm>
            <a:off x="2317768" y="4325323"/>
            <a:ext cx="7239000" cy="1892300"/>
          </a:xfrm>
          <a:prstGeom prst="rect">
            <a:avLst/>
          </a:prstGeom>
        </p:spPr>
      </p:pic>
      <p:pic>
        <p:nvPicPr>
          <p:cNvPr id="7" name="图片 6">
            <a:extLst>
              <a:ext uri="{FF2B5EF4-FFF2-40B4-BE49-F238E27FC236}">
                <a16:creationId xmlns:a16="http://schemas.microsoft.com/office/drawing/2014/main" id="{BAC62831-825D-E54D-87F3-97E028E23A32}"/>
              </a:ext>
            </a:extLst>
          </p:cNvPr>
          <p:cNvPicPr>
            <a:picLocks noChangeAspect="1"/>
          </p:cNvPicPr>
          <p:nvPr/>
        </p:nvPicPr>
        <p:blipFill>
          <a:blip r:embed="rId5"/>
          <a:stretch>
            <a:fillRect/>
          </a:stretch>
        </p:blipFill>
        <p:spPr>
          <a:xfrm>
            <a:off x="7631494" y="3134810"/>
            <a:ext cx="1003300" cy="1676400"/>
          </a:xfrm>
          <a:prstGeom prst="rect">
            <a:avLst/>
          </a:prstGeom>
        </p:spPr>
      </p:pic>
      <p:sp>
        <p:nvSpPr>
          <p:cNvPr id="10" name="文本框 9">
            <a:extLst>
              <a:ext uri="{FF2B5EF4-FFF2-40B4-BE49-F238E27FC236}">
                <a16:creationId xmlns:a16="http://schemas.microsoft.com/office/drawing/2014/main" id="{91A0DBBD-28BE-474A-8FDE-04D2530D0B75}"/>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60493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Principal Component Analysis</a:t>
            </a:r>
            <a:endParaRPr>
              <a:solidFill>
                <a:srgbClr val="FF0000"/>
              </a:solidFill>
              <a:latin typeface="Times New Roman"/>
              <a:ea typeface="Times New Roman"/>
              <a:cs typeface="Times New Roman"/>
              <a:sym typeface="Times New Roman"/>
            </a:endParaRPr>
          </a:p>
          <a:p>
            <a:endParaRPr/>
          </a:p>
        </p:txBody>
      </p:sp>
      <p:sp>
        <p:nvSpPr>
          <p:cNvPr id="94" name="Google Shape;94;p17"/>
          <p:cNvSpPr txBox="1">
            <a:spLocks noGrp="1"/>
          </p:cNvSpPr>
          <p:nvPr>
            <p:ph type="body" idx="1"/>
          </p:nvPr>
        </p:nvSpPr>
        <p:spPr>
          <a:xfrm>
            <a:off x="415600" y="1536633"/>
            <a:ext cx="11189600" cy="1892400"/>
          </a:xfrm>
          <a:prstGeom prst="rect">
            <a:avLst/>
          </a:prstGeom>
        </p:spPr>
        <p:txBody>
          <a:bodyPr spcFirstLastPara="1" vert="horz" wrap="square" lIns="121900" tIns="121900" rIns="121900" bIns="121900" rtlCol="0" anchor="t" anchorCtr="0">
            <a:noAutofit/>
          </a:bodyPr>
          <a:lstStyle/>
          <a:p>
            <a:r>
              <a:rPr lang="zh-CN"/>
              <a:t> </a:t>
            </a:r>
            <a:r>
              <a:rPr lang="zh-CN">
                <a:latin typeface="Times New Roman"/>
                <a:ea typeface="Times New Roman"/>
                <a:cs typeface="Times New Roman"/>
                <a:sym typeface="Times New Roman"/>
              </a:rPr>
              <a:t>Principal component analysis finds orthogonal axes that represent the input points well in terms of linear structures</a:t>
            </a:r>
            <a:endParaRPr>
              <a:latin typeface="Times New Roman"/>
              <a:ea typeface="Times New Roman"/>
              <a:cs typeface="Times New Roman"/>
              <a:sym typeface="Times New Roman"/>
            </a:endParaRPr>
          </a:p>
        </p:txBody>
      </p:sp>
      <p:pic>
        <p:nvPicPr>
          <p:cNvPr id="95" name="Google Shape;95;p17"/>
          <p:cNvPicPr preferRelativeResize="0"/>
          <p:nvPr/>
        </p:nvPicPr>
        <p:blipFill>
          <a:blip r:embed="rId3">
            <a:alphaModFix/>
          </a:blip>
          <a:stretch>
            <a:fillRect/>
          </a:stretch>
        </p:blipFill>
        <p:spPr>
          <a:xfrm>
            <a:off x="4052696" y="2576734"/>
            <a:ext cx="4302235" cy="1828433"/>
          </a:xfrm>
          <a:prstGeom prst="rect">
            <a:avLst/>
          </a:prstGeom>
          <a:noFill/>
          <a:ln>
            <a:noFill/>
          </a:ln>
        </p:spPr>
      </p:pic>
      <p:pic>
        <p:nvPicPr>
          <p:cNvPr id="96" name="Google Shape;96;p17"/>
          <p:cNvPicPr preferRelativeResize="0"/>
          <p:nvPr/>
        </p:nvPicPr>
        <p:blipFill>
          <a:blip r:embed="rId4">
            <a:alphaModFix/>
          </a:blip>
          <a:stretch>
            <a:fillRect/>
          </a:stretch>
        </p:blipFill>
        <p:spPr>
          <a:xfrm>
            <a:off x="3079537" y="4325871"/>
            <a:ext cx="6118168" cy="2058400"/>
          </a:xfrm>
          <a:prstGeom prst="rect">
            <a:avLst/>
          </a:prstGeom>
          <a:noFill/>
          <a:ln>
            <a:noFill/>
          </a:ln>
        </p:spPr>
      </p:pic>
      <p:sp>
        <p:nvSpPr>
          <p:cNvPr id="2" name="灯片编号占位符 1">
            <a:extLst>
              <a:ext uri="{FF2B5EF4-FFF2-40B4-BE49-F238E27FC236}">
                <a16:creationId xmlns:a16="http://schemas.microsoft.com/office/drawing/2014/main" id="{37BB74F9-5EA2-6A44-8887-0E944A7E327C}"/>
              </a:ext>
            </a:extLst>
          </p:cNvPr>
          <p:cNvSpPr>
            <a:spLocks noGrp="1"/>
          </p:cNvSpPr>
          <p:nvPr>
            <p:ph type="sldNum" idx="12"/>
          </p:nvPr>
        </p:nvSpPr>
        <p:spPr/>
        <p:txBody>
          <a:bodyPr/>
          <a:lstStyle/>
          <a:p>
            <a:fld id="{00000000-1234-1234-1234-123412341234}" type="slidenum">
              <a:rPr lang="en-US" altLang="zh-CN" smtClean="0"/>
              <a:pPr/>
              <a:t>5</a:t>
            </a:fld>
            <a:endParaRPr lang="zh-CN" altLang="en-US"/>
          </a:p>
        </p:txBody>
      </p:sp>
    </p:spTree>
    <p:extLst>
      <p:ext uri="{BB962C8B-B14F-4D97-AF65-F5344CB8AC3E}">
        <p14:creationId xmlns:p14="http://schemas.microsoft.com/office/powerpoint/2010/main" val="2202365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a:t>
            </a:r>
            <a:r>
              <a:rPr lang="en-US" altLang="zh-CN" dirty="0">
                <a:solidFill>
                  <a:srgbClr val="FF0000"/>
                </a:solidFill>
                <a:latin typeface="Times New Roman"/>
                <a:cs typeface="Times New Roman"/>
                <a:sym typeface="Times New Roman"/>
              </a:rPr>
              <a:t>multilinear</a:t>
            </a:r>
            <a:r>
              <a:rPr lang="en-US" dirty="0">
                <a:solidFill>
                  <a:srgbClr val="FF0000"/>
                </a:solidFill>
                <a:latin typeface="Times New Roman"/>
                <a:cs typeface="Times New Roman"/>
                <a:sym typeface="Times New Roman"/>
              </a:rPr>
              <a:t> rendering</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Given an ensemble of images of a textured surface, we define an image data tensor </a:t>
                </a:r>
                <a14:m>
                  <m:oMath xmlns:m="http://schemas.openxmlformats.org/officeDocument/2006/math">
                    <m:r>
                      <a:rPr lang="en-US" i="1" dirty="0" smtClean="0">
                        <a:latin typeface="Cambria Math" panose="02040503050406030204" pitchFamily="18" charset="0"/>
                      </a:rPr>
                      <m:t>𝐷</m:t>
                    </m:r>
                    <m:r>
                      <a:rPr lang="en-US" i="1" dirty="0" smtClean="0">
                        <a:latin typeface="Cambria Math" panose="02040503050406030204" pitchFamily="18" charset="0"/>
                      </a:rPr>
                      <m:t> ∈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b="0" i="1" dirty="0" smtClean="0">
                            <a:latin typeface="Cambria Math" panose="02040503050406030204" pitchFamily="18" charset="0"/>
                          </a:rPr>
                          <m:t>𝑇</m:t>
                        </m:r>
                        <m:r>
                          <a:rPr lang="en-US" b="0" i="1" dirty="0" smtClean="0">
                            <a:latin typeface="Cambria Math" panose="02040503050406030204" pitchFamily="18" charset="0"/>
                          </a:rPr>
                          <m:t>×</m:t>
                        </m:r>
                        <m:r>
                          <a:rPr lang="en-US" b="0" i="1" dirty="0" smtClean="0">
                            <a:latin typeface="Cambria Math" panose="02040503050406030204" pitchFamily="18" charset="0"/>
                          </a:rPr>
                          <m:t>𝐼</m:t>
                        </m:r>
                        <m:r>
                          <a:rPr lang="en-US" b="0" i="1" dirty="0" smtClean="0">
                            <a:latin typeface="Cambria Math" panose="02040503050406030204" pitchFamily="18" charset="0"/>
                          </a:rPr>
                          <m:t>×</m:t>
                        </m:r>
                        <m:r>
                          <a:rPr lang="en-US" b="0" i="1" dirty="0" smtClean="0">
                            <a:latin typeface="Cambria Math" panose="02040503050406030204" pitchFamily="18" charset="0"/>
                          </a:rPr>
                          <m:t>𝑉</m:t>
                        </m:r>
                      </m:sup>
                    </m:sSup>
                  </m:oMath>
                </a14:m>
                <a:endParaRPr lang="en-US" b="0" i="1" dirty="0">
                  <a:latin typeface="Cambria Math" panose="02040503050406030204" pitchFamily="18" charset="0"/>
                </a:endParaRPr>
              </a:p>
              <a:p>
                <a:pPr marL="457200" indent="-457200">
                  <a:spcAft>
                    <a:spcPts val="2133"/>
                  </a:spcAft>
                  <a:buFontTx/>
                  <a:buChar char="-"/>
                </a:pPr>
                <a14:m>
                  <m:oMath xmlns:m="http://schemas.openxmlformats.org/officeDocument/2006/math">
                    <m:r>
                      <a:rPr lang="en-US" sz="2000" b="0" i="1" dirty="0" smtClean="0">
                        <a:latin typeface="Cambria Math" panose="02040503050406030204" pitchFamily="18" charset="0"/>
                      </a:rPr>
                      <m:t>𝑉</m:t>
                    </m:r>
                    <m:r>
                      <a:rPr lang="en-US" sz="2000" b="0" i="1" dirty="0" smtClean="0">
                        <a:latin typeface="Cambria Math" panose="02040503050406030204" pitchFamily="18" charset="0"/>
                      </a:rPr>
                      <m:t>, </m:t>
                    </m:r>
                    <m:r>
                      <a:rPr lang="en-US" sz="2000" b="0" i="1" dirty="0" smtClean="0">
                        <a:latin typeface="Cambria Math" panose="02040503050406030204" pitchFamily="18" charset="0"/>
                      </a:rPr>
                      <m:t>𝐼</m:t>
                    </m:r>
                  </m:oMath>
                </a14:m>
                <a:r>
                  <a:rPr lang="en-US" sz="2000" dirty="0"/>
                  <a:t>:number of different view and illumination conditions</a:t>
                </a:r>
              </a:p>
              <a:p>
                <a:pPr marL="457200" indent="-457200">
                  <a:spcAft>
                    <a:spcPts val="2133"/>
                  </a:spcAft>
                  <a:buFontTx/>
                  <a:buChar char="-"/>
                </a:pPr>
                <a14:m>
                  <m:oMath xmlns:m="http://schemas.openxmlformats.org/officeDocument/2006/math">
                    <m:r>
                      <a:rPr lang="en-US" sz="2000" b="0" i="1" smtClean="0">
                        <a:latin typeface="Cambria Math" panose="02040503050406030204" pitchFamily="18" charset="0"/>
                      </a:rPr>
                      <m:t>𝑇</m:t>
                    </m:r>
                  </m:oMath>
                </a14:m>
                <a:r>
                  <a:rPr lang="en-US" sz="2000" dirty="0"/>
                  <a:t>: the number of </a:t>
                </a:r>
                <a:r>
                  <a:rPr lang="en-US" sz="2000" dirty="0" err="1"/>
                  <a:t>texels</a:t>
                </a:r>
                <a:r>
                  <a:rPr lang="en-US" sz="2000" dirty="0"/>
                  <a:t> in each texture image</a:t>
                </a:r>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043337" cy="4680990"/>
              </a:xfrm>
              <a:prstGeom prst="rect">
                <a:avLst/>
              </a:prstGeom>
              <a:blipFill>
                <a:blip r:embed="rId3"/>
                <a:stretch>
                  <a:fillRect t="-270"/>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50</a:t>
            </a:fld>
            <a:endParaRPr lang="zh-CN" altLang="en-US"/>
          </a:p>
        </p:txBody>
      </p:sp>
      <p:pic>
        <p:nvPicPr>
          <p:cNvPr id="2" name="图片 1">
            <a:extLst>
              <a:ext uri="{FF2B5EF4-FFF2-40B4-BE49-F238E27FC236}">
                <a16:creationId xmlns:a16="http://schemas.microsoft.com/office/drawing/2014/main" id="{266F9A41-DDA8-314E-BEB0-93FA07A1A745}"/>
              </a:ext>
            </a:extLst>
          </p:cNvPr>
          <p:cNvPicPr>
            <a:picLocks noChangeAspect="1"/>
          </p:cNvPicPr>
          <p:nvPr/>
        </p:nvPicPr>
        <p:blipFill>
          <a:blip r:embed="rId4"/>
          <a:stretch>
            <a:fillRect/>
          </a:stretch>
        </p:blipFill>
        <p:spPr>
          <a:xfrm>
            <a:off x="1078375" y="3879167"/>
            <a:ext cx="4604795" cy="1733904"/>
          </a:xfrm>
          <a:prstGeom prst="rect">
            <a:avLst/>
          </a:prstGeom>
        </p:spPr>
      </p:pic>
      <p:pic>
        <p:nvPicPr>
          <p:cNvPr id="3" name="图片 2">
            <a:extLst>
              <a:ext uri="{FF2B5EF4-FFF2-40B4-BE49-F238E27FC236}">
                <a16:creationId xmlns:a16="http://schemas.microsoft.com/office/drawing/2014/main" id="{61A22764-89FD-E546-8C44-02FF0D23F29E}"/>
              </a:ext>
            </a:extLst>
          </p:cNvPr>
          <p:cNvPicPr>
            <a:picLocks noChangeAspect="1"/>
          </p:cNvPicPr>
          <p:nvPr/>
        </p:nvPicPr>
        <p:blipFill>
          <a:blip r:embed="rId5"/>
          <a:stretch>
            <a:fillRect/>
          </a:stretch>
        </p:blipFill>
        <p:spPr>
          <a:xfrm>
            <a:off x="6206925" y="3270407"/>
            <a:ext cx="5426597" cy="2688175"/>
          </a:xfrm>
          <a:prstGeom prst="rect">
            <a:avLst/>
          </a:prstGeom>
        </p:spPr>
      </p:pic>
      <p:sp>
        <p:nvSpPr>
          <p:cNvPr id="4" name="右箭头 3">
            <a:extLst>
              <a:ext uri="{FF2B5EF4-FFF2-40B4-BE49-F238E27FC236}">
                <a16:creationId xmlns:a16="http://schemas.microsoft.com/office/drawing/2014/main" id="{A7C7D702-7026-2B46-83C7-45A0E28F63DF}"/>
              </a:ext>
            </a:extLst>
          </p:cNvPr>
          <p:cNvSpPr/>
          <p:nvPr/>
        </p:nvSpPr>
        <p:spPr>
          <a:xfrm>
            <a:off x="5822066" y="4614494"/>
            <a:ext cx="384859" cy="362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1AF05DBB-3BDB-A547-96A6-A5E4348950C4}"/>
              </a:ext>
            </a:extLst>
          </p:cNvPr>
          <p:cNvPicPr>
            <a:picLocks noChangeAspect="1"/>
          </p:cNvPicPr>
          <p:nvPr/>
        </p:nvPicPr>
        <p:blipFill>
          <a:blip r:embed="rId6"/>
          <a:stretch>
            <a:fillRect/>
          </a:stretch>
        </p:blipFill>
        <p:spPr>
          <a:xfrm>
            <a:off x="1291944" y="5910573"/>
            <a:ext cx="927100" cy="330200"/>
          </a:xfrm>
          <a:prstGeom prst="rect">
            <a:avLst/>
          </a:prstGeom>
        </p:spPr>
      </p:pic>
      <p:pic>
        <p:nvPicPr>
          <p:cNvPr id="10" name="图片 9">
            <a:extLst>
              <a:ext uri="{FF2B5EF4-FFF2-40B4-BE49-F238E27FC236}">
                <a16:creationId xmlns:a16="http://schemas.microsoft.com/office/drawing/2014/main" id="{1D073D17-96D4-0F4E-B06A-977F811567F1}"/>
              </a:ext>
            </a:extLst>
          </p:cNvPr>
          <p:cNvPicPr>
            <a:picLocks noChangeAspect="1"/>
          </p:cNvPicPr>
          <p:nvPr/>
        </p:nvPicPr>
        <p:blipFill>
          <a:blip r:embed="rId7"/>
          <a:stretch>
            <a:fillRect/>
          </a:stretch>
        </p:blipFill>
        <p:spPr>
          <a:xfrm>
            <a:off x="2501739" y="5958849"/>
            <a:ext cx="863600" cy="279400"/>
          </a:xfrm>
          <a:prstGeom prst="rect">
            <a:avLst/>
          </a:prstGeom>
        </p:spPr>
      </p:pic>
      <p:pic>
        <p:nvPicPr>
          <p:cNvPr id="11" name="图片 10">
            <a:extLst>
              <a:ext uri="{FF2B5EF4-FFF2-40B4-BE49-F238E27FC236}">
                <a16:creationId xmlns:a16="http://schemas.microsoft.com/office/drawing/2014/main" id="{2D581BDD-C5A1-1944-B3C9-559DD0017A5D}"/>
              </a:ext>
            </a:extLst>
          </p:cNvPr>
          <p:cNvPicPr>
            <a:picLocks noChangeAspect="1"/>
          </p:cNvPicPr>
          <p:nvPr/>
        </p:nvPicPr>
        <p:blipFill>
          <a:blip r:embed="rId8"/>
          <a:stretch>
            <a:fillRect/>
          </a:stretch>
        </p:blipFill>
        <p:spPr>
          <a:xfrm>
            <a:off x="3648034" y="5961855"/>
            <a:ext cx="3225800" cy="330200"/>
          </a:xfrm>
          <a:prstGeom prst="rect">
            <a:avLst/>
          </a:prstGeom>
        </p:spPr>
      </p:pic>
      <p:sp>
        <p:nvSpPr>
          <p:cNvPr id="14" name="文本框 13">
            <a:extLst>
              <a:ext uri="{FF2B5EF4-FFF2-40B4-BE49-F238E27FC236}">
                <a16:creationId xmlns:a16="http://schemas.microsoft.com/office/drawing/2014/main" id="{47029884-3276-6A42-B275-071C45D4CD39}"/>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3188728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a:t>
            </a:r>
            <a:r>
              <a:rPr lang="en-US" altLang="zh-CN" dirty="0">
                <a:solidFill>
                  <a:srgbClr val="FF0000"/>
                </a:solidFill>
                <a:latin typeface="Times New Roman"/>
                <a:cs typeface="Times New Roman"/>
                <a:sym typeface="Times New Roman"/>
              </a:rPr>
              <a:t>multilinear rendering</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dirty="0"/>
                  <a:t>Apply the N-mode SVD algorithm to decompose this tensor </a:t>
                </a:r>
                <a14:m>
                  <m:oMath xmlns:m="http://schemas.openxmlformats.org/officeDocument/2006/math">
                    <m:r>
                      <a:rPr lang="en" altLang="zh-CN" i="1" dirty="0" smtClean="0">
                        <a:latin typeface="Cambria Math" panose="02040503050406030204" pitchFamily="18" charset="0"/>
                      </a:rPr>
                      <m:t>𝐷</m:t>
                    </m:r>
                    <m:r>
                      <a:rPr lang="en" altLang="zh-CN" i="1" dirty="0" smtClean="0">
                        <a:latin typeface="Cambria Math" panose="02040503050406030204" pitchFamily="18" charset="0"/>
                      </a:rPr>
                      <m:t> ∈ </m:t>
                    </m:r>
                    <m:sSup>
                      <m:sSupPr>
                        <m:ctrlPr>
                          <a:rPr lang="en-US" altLang="zh-CN" b="0" i="1" dirty="0" smtClean="0">
                            <a:latin typeface="Cambria Math" panose="02040503050406030204" pitchFamily="18" charset="0"/>
                          </a:rPr>
                        </m:ctrlPr>
                      </m:sSupPr>
                      <m:e>
                        <m:r>
                          <a:rPr lang="en" altLang="zh-CN" i="1" dirty="0">
                            <a:latin typeface="Cambria Math" panose="02040503050406030204" pitchFamily="18" charset="0"/>
                          </a:rPr>
                          <m:t>𝑅</m:t>
                        </m:r>
                      </m:e>
                      <m:sup>
                        <m:r>
                          <a:rPr lang="en" altLang="zh-CN" i="1" dirty="0">
                            <a:latin typeface="Cambria Math" panose="02040503050406030204" pitchFamily="18" charset="0"/>
                          </a:rPr>
                          <m:t>230400×21×37</m:t>
                        </m:r>
                      </m:sup>
                    </m:sSup>
                  </m:oMath>
                </a14:m>
                <a:r>
                  <a:rPr lang="en" altLang="zh-CN" dirty="0"/>
                  <a:t>.</a:t>
                </a:r>
              </a:p>
              <a:p>
                <a:pPr marL="457200" indent="-457200">
                  <a:spcAft>
                    <a:spcPts val="2133"/>
                  </a:spcAft>
                  <a:buFontTx/>
                  <a:buChar char="-"/>
                </a:pPr>
                <a:endParaRPr lang="en-US" dirty="0"/>
              </a:p>
              <a:p>
                <a:pPr marL="457200" indent="-457200">
                  <a:spcAft>
                    <a:spcPts val="2133"/>
                  </a:spcAft>
                  <a:buFontTx/>
                  <a:buChar char="-"/>
                </a:pPr>
                <a:r>
                  <a:rPr lang="en" altLang="zh-CN" dirty="0"/>
                  <a:t>Analogous to the standard SVD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𝑈𝐷</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 altLang="zh-CN" dirty="0"/>
                  <a:t>, where the column vectors of </a:t>
                </a:r>
                <a14:m>
                  <m:oMath xmlns:m="http://schemas.openxmlformats.org/officeDocument/2006/math">
                    <m:r>
                      <a:rPr lang="en-US" altLang="zh-CN" b="0" i="1" smtClean="0">
                        <a:latin typeface="Cambria Math" panose="02040503050406030204" pitchFamily="18" charset="0"/>
                      </a:rPr>
                      <m:t>𝑈</m:t>
                    </m:r>
                  </m:oMath>
                </a14:m>
                <a:r>
                  <a:rPr lang="en" altLang="zh-CN" dirty="0"/>
                  <a:t> span the view space, </a:t>
                </a:r>
              </a:p>
              <a:p>
                <a:pPr marL="457200" indent="-457200">
                  <a:spcAft>
                    <a:spcPts val="2133"/>
                  </a:spcAft>
                  <a:buFontTx/>
                  <a:buChar char="-"/>
                </a:pPr>
                <a:r>
                  <a:rPr lang="en" altLang="zh-CN" dirty="0"/>
                  <a:t>The column vectors of the 37 × 37 mode matrix </a:t>
                </a:r>
                <a14:m>
                  <m:oMath xmlns:m="http://schemas.openxmlformats.org/officeDocument/2006/math">
                    <m:sSub>
                      <m:sSubPr>
                        <m:ctrlPr>
                          <a:rPr lang="en-US" altLang="zh-CN" b="0" i="1" dirty="0" smtClean="0">
                            <a:latin typeface="Cambria Math" panose="02040503050406030204" pitchFamily="18" charset="0"/>
                          </a:rPr>
                        </m:ctrlPr>
                      </m:sSubPr>
                      <m:e>
                        <m:r>
                          <a:rPr lang="en" altLang="zh-CN" i="1" dirty="0" smtClean="0">
                            <a:latin typeface="Cambria Math" panose="02040503050406030204" pitchFamily="18" charset="0"/>
                          </a:rPr>
                          <m:t>𝑈</m:t>
                        </m:r>
                      </m:e>
                      <m:sub>
                        <m:r>
                          <a:rPr lang="en" altLang="zh-CN" i="1" dirty="0">
                            <a:latin typeface="Cambria Math" panose="02040503050406030204" pitchFamily="18" charset="0"/>
                          </a:rPr>
                          <m:t>𝑣𝑖𝑒𝑤</m:t>
                        </m:r>
                      </m:sub>
                    </m:sSub>
                  </m:oMath>
                </a14:m>
                <a:r>
                  <a:rPr lang="en" altLang="zh-CN" dirty="0"/>
                  <a:t> span the view space. The rows of </a:t>
                </a:r>
                <a14:m>
                  <m:oMath xmlns:m="http://schemas.openxmlformats.org/officeDocument/2006/math">
                    <m:sSub>
                      <m:sSubPr>
                        <m:ctrlPr>
                          <a:rPr lang="en-US" altLang="zh-CN" i="1" dirty="0">
                            <a:latin typeface="Cambria Math" panose="02040503050406030204" pitchFamily="18" charset="0"/>
                          </a:rPr>
                        </m:ctrlPr>
                      </m:sSubPr>
                      <m:e>
                        <m:r>
                          <a:rPr lang="en" altLang="zh-CN" i="1" dirty="0">
                            <a:latin typeface="Cambria Math" panose="02040503050406030204" pitchFamily="18" charset="0"/>
                          </a:rPr>
                          <m:t>𝑈</m:t>
                        </m:r>
                      </m:e>
                      <m:sub>
                        <m:r>
                          <a:rPr lang="en" altLang="zh-CN" i="1" dirty="0">
                            <a:latin typeface="Cambria Math" panose="02040503050406030204" pitchFamily="18" charset="0"/>
                          </a:rPr>
                          <m:t>𝑣𝑖𝑒𝑤</m:t>
                        </m:r>
                      </m:sub>
                    </m:sSub>
                  </m:oMath>
                </a14:m>
                <a:r>
                  <a:rPr lang="en" altLang="zh-CN" dirty="0"/>
                  <a:t> encode an illumination and </a:t>
                </a:r>
                <a:r>
                  <a:rPr lang="en" altLang="zh-CN" dirty="0" err="1"/>
                  <a:t>texel</a:t>
                </a:r>
                <a:r>
                  <a:rPr lang="en" altLang="zh-CN" dirty="0"/>
                  <a:t> in- variant representation for each of the different views. </a:t>
                </a:r>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043337" cy="4680990"/>
              </a:xfrm>
              <a:prstGeom prst="rect">
                <a:avLst/>
              </a:prstGeom>
              <a:blipFill>
                <a:blip r:embed="rId3"/>
                <a:stretch>
                  <a:fillRect t="-270"/>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51</a:t>
            </a:fld>
            <a:endParaRPr lang="zh-CN" altLang="en-US"/>
          </a:p>
        </p:txBody>
      </p:sp>
      <p:pic>
        <p:nvPicPr>
          <p:cNvPr id="2" name="图片 1">
            <a:extLst>
              <a:ext uri="{FF2B5EF4-FFF2-40B4-BE49-F238E27FC236}">
                <a16:creationId xmlns:a16="http://schemas.microsoft.com/office/drawing/2014/main" id="{F89A4F1F-17E6-8842-9704-508752FCB78C}"/>
              </a:ext>
            </a:extLst>
          </p:cNvPr>
          <p:cNvPicPr>
            <a:picLocks noChangeAspect="1"/>
          </p:cNvPicPr>
          <p:nvPr/>
        </p:nvPicPr>
        <p:blipFill>
          <a:blip r:embed="rId4"/>
          <a:stretch>
            <a:fillRect/>
          </a:stretch>
        </p:blipFill>
        <p:spPr>
          <a:xfrm>
            <a:off x="3893954" y="2524969"/>
            <a:ext cx="4404092" cy="496024"/>
          </a:xfrm>
          <a:prstGeom prst="rect">
            <a:avLst/>
          </a:prstGeom>
        </p:spPr>
      </p:pic>
      <p:sp>
        <p:nvSpPr>
          <p:cNvPr id="9" name="文本框 8">
            <a:extLst>
              <a:ext uri="{FF2B5EF4-FFF2-40B4-BE49-F238E27FC236}">
                <a16:creationId xmlns:a16="http://schemas.microsoft.com/office/drawing/2014/main" id="{7F192443-C347-5C40-A46C-DE080638A417}"/>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1137760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a:t>
            </a:r>
            <a:r>
              <a:rPr lang="en-US" altLang="zh-CN" dirty="0">
                <a:solidFill>
                  <a:srgbClr val="FF0000"/>
                </a:solidFill>
                <a:latin typeface="Times New Roman"/>
                <a:cs typeface="Times New Roman"/>
                <a:sym typeface="Times New Roman"/>
              </a:rPr>
              <a:t>multilinear rendering</a:t>
            </a:r>
            <a:endParaRPr dirty="0"/>
          </a:p>
        </p:txBody>
      </p:sp>
      <mc:AlternateContent xmlns:mc="http://schemas.openxmlformats.org/markup-compatibility/2006" xmlns:a14="http://schemas.microsoft.com/office/drawing/2010/main">
        <mc:Choice Requires="a14">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 altLang="zh-CN" dirty="0"/>
                  <a:t>The column vectors of the 230400 × 777 mode matrix </a:t>
                </a:r>
                <a14:m>
                  <m:oMath xmlns:m="http://schemas.openxmlformats.org/officeDocument/2006/math">
                    <m:sSub>
                      <m:sSubPr>
                        <m:ctrlPr>
                          <a:rPr lang="en-US" altLang="zh-CN" b="0" i="1" dirty="0" smtClean="0">
                            <a:latin typeface="Cambria Math" panose="02040503050406030204" pitchFamily="18" charset="0"/>
                          </a:rPr>
                        </m:ctrlPr>
                      </m:sSubPr>
                      <m:e>
                        <m:r>
                          <a:rPr lang="en" altLang="zh-CN" i="1" dirty="0" smtClean="0">
                            <a:latin typeface="Cambria Math" panose="02040503050406030204" pitchFamily="18" charset="0"/>
                          </a:rPr>
                          <m:t>𝑈</m:t>
                        </m:r>
                      </m:e>
                      <m:sub>
                        <m:r>
                          <a:rPr lang="en-US" altLang="zh-CN" b="0" i="1" dirty="0" smtClean="0">
                            <a:latin typeface="Cambria Math" panose="02040503050406030204" pitchFamily="18" charset="0"/>
                          </a:rPr>
                          <m:t>𝑡𝑒𝑥𝑒𝑙</m:t>
                        </m:r>
                      </m:sub>
                    </m:sSub>
                  </m:oMath>
                </a14:m>
                <a:r>
                  <a:rPr lang="en" altLang="zh-CN" dirty="0"/>
                  <a:t> span the </a:t>
                </a:r>
                <a:r>
                  <a:rPr lang="en" altLang="zh-CN" dirty="0" err="1"/>
                  <a:t>texel</a:t>
                </a:r>
                <a:r>
                  <a:rPr lang="en" altLang="zh-CN" dirty="0"/>
                  <a:t> space</a:t>
                </a:r>
                <a:r>
                  <a:rPr lang="en-US" altLang="zh-CN" dirty="0"/>
                  <a:t> and are, in fact, the PCA eigenvectors  (i.e. “</a:t>
                </a:r>
                <a:r>
                  <a:rPr lang="en-US" altLang="zh-CN" dirty="0" err="1"/>
                  <a:t>eigentextures</a:t>
                </a:r>
                <a:r>
                  <a:rPr lang="en-US" altLang="zh-CN" dirty="0"/>
                  <a:t>”)</a:t>
                </a:r>
                <a:r>
                  <a:rPr lang="en" altLang="zh-CN" dirty="0"/>
                  <a:t> since they were computed by performing an SVD on the matrix D(</a:t>
                </a:r>
                <a:r>
                  <a:rPr lang="en" altLang="zh-CN" dirty="0" err="1"/>
                  <a:t>texel</a:t>
                </a:r>
                <a:r>
                  <a:rPr lang="en" altLang="zh-CN" dirty="0"/>
                  <a:t>) obtained by mode-1 flattening the data tensor D </a:t>
                </a:r>
              </a:p>
              <a:p>
                <a:pPr marL="457200" indent="-457200">
                  <a:spcAft>
                    <a:spcPts val="2133"/>
                  </a:spcAft>
                  <a:buFontTx/>
                  <a:buChar char="-"/>
                </a:pPr>
                <a:endParaRPr lang="en" altLang="zh-CN" dirty="0"/>
              </a:p>
              <a:p>
                <a:pPr marL="457200" indent="-457200">
                  <a:spcAft>
                    <a:spcPts val="2133"/>
                  </a:spcAft>
                  <a:buFontTx/>
                  <a:buChar char="-"/>
                </a:pPr>
                <a:endParaRPr lang="en-US" dirty="0"/>
              </a:p>
            </p:txBody>
          </p:sp>
        </mc:Choice>
        <mc:Fallback xmlns="">
          <p:sp>
            <p:nvSpPr>
              <p:cNvPr id="288" name="Google Shape;288;p40"/>
              <p:cNvSpPr txBox="1">
                <a:spLocks noGrp="1" noRot="1" noChangeAspect="1" noMove="1" noResize="1" noEditPoints="1" noAdjustHandles="1" noChangeArrowheads="1" noChangeShapeType="1" noTextEdit="1"/>
              </p:cNvSpPr>
              <p:nvPr>
                <p:ph type="body" idx="1"/>
              </p:nvPr>
            </p:nvSpPr>
            <p:spPr>
              <a:xfrm>
                <a:off x="415600" y="1536633"/>
                <a:ext cx="11043337" cy="4680990"/>
              </a:xfrm>
              <a:prstGeom prst="rect">
                <a:avLst/>
              </a:prstGeom>
              <a:blipFill>
                <a:blip r:embed="rId3"/>
                <a:stretch>
                  <a:fillRect t="-270" r="-460"/>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52</a:t>
            </a:fld>
            <a:endParaRPr lang="zh-CN" altLang="en-US"/>
          </a:p>
        </p:txBody>
      </p:sp>
      <p:pic>
        <p:nvPicPr>
          <p:cNvPr id="3" name="图片 2">
            <a:extLst>
              <a:ext uri="{FF2B5EF4-FFF2-40B4-BE49-F238E27FC236}">
                <a16:creationId xmlns:a16="http://schemas.microsoft.com/office/drawing/2014/main" id="{33AEF450-E7D8-F14E-A745-87EB1790A07B}"/>
              </a:ext>
            </a:extLst>
          </p:cNvPr>
          <p:cNvPicPr>
            <a:picLocks noChangeAspect="1"/>
          </p:cNvPicPr>
          <p:nvPr/>
        </p:nvPicPr>
        <p:blipFill>
          <a:blip r:embed="rId4"/>
          <a:stretch>
            <a:fillRect/>
          </a:stretch>
        </p:blipFill>
        <p:spPr>
          <a:xfrm>
            <a:off x="1564592" y="4057780"/>
            <a:ext cx="9062816" cy="1614829"/>
          </a:xfrm>
          <a:prstGeom prst="rect">
            <a:avLst/>
          </a:prstGeom>
        </p:spPr>
      </p:pic>
      <p:sp>
        <p:nvSpPr>
          <p:cNvPr id="7" name="文本框 6">
            <a:extLst>
              <a:ext uri="{FF2B5EF4-FFF2-40B4-BE49-F238E27FC236}">
                <a16:creationId xmlns:a16="http://schemas.microsoft.com/office/drawing/2014/main" id="{4A7E236E-7E43-AA4D-90A2-6E927655ADC4}"/>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3701528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a:t>
            </a:r>
            <a:r>
              <a:rPr lang="en-US" altLang="zh-CN" dirty="0">
                <a:solidFill>
                  <a:srgbClr val="FF0000"/>
                </a:solidFill>
                <a:latin typeface="Times New Roman"/>
                <a:cs typeface="Times New Roman"/>
                <a:sym typeface="Times New Roman"/>
              </a:rPr>
              <a:t>multilinear rendering</a:t>
            </a:r>
            <a:endParaRPr dirty="0"/>
          </a:p>
        </p:txBody>
      </p:sp>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 altLang="zh-CN" dirty="0" err="1"/>
              <a:t>TensorTextures</a:t>
            </a:r>
            <a:r>
              <a:rPr lang="en" altLang="zh-CN" dirty="0"/>
              <a:t> models how the appearance of a textured surface varies with view and illumination:</a:t>
            </a:r>
          </a:p>
          <a:p>
            <a:pPr marL="457200" indent="-457200">
              <a:spcAft>
                <a:spcPts val="2133"/>
              </a:spcAft>
              <a:buFontTx/>
              <a:buChar char="-"/>
            </a:pPr>
            <a:endParaRPr lang="en" altLang="zh-CN" dirty="0"/>
          </a:p>
          <a:p>
            <a:pPr marL="457200" indent="-457200">
              <a:spcAft>
                <a:spcPts val="2133"/>
              </a:spcAft>
              <a:buFontTx/>
              <a:buChar char="-"/>
            </a:pPr>
            <a:endParaRPr lang="en-US" dirty="0"/>
          </a:p>
        </p:txBody>
      </p:sp>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53</a:t>
            </a:fld>
            <a:endParaRPr lang="zh-CN" altLang="en-US"/>
          </a:p>
        </p:txBody>
      </p:sp>
      <p:pic>
        <p:nvPicPr>
          <p:cNvPr id="2" name="图片 1">
            <a:extLst>
              <a:ext uri="{FF2B5EF4-FFF2-40B4-BE49-F238E27FC236}">
                <a16:creationId xmlns:a16="http://schemas.microsoft.com/office/drawing/2014/main" id="{84D61013-9683-D245-AC70-5F8E5222F8ED}"/>
              </a:ext>
            </a:extLst>
          </p:cNvPr>
          <p:cNvPicPr>
            <a:picLocks noChangeAspect="1"/>
          </p:cNvPicPr>
          <p:nvPr/>
        </p:nvPicPr>
        <p:blipFill>
          <a:blip r:embed="rId3"/>
          <a:stretch>
            <a:fillRect/>
          </a:stretch>
        </p:blipFill>
        <p:spPr>
          <a:xfrm>
            <a:off x="4337129" y="2475498"/>
            <a:ext cx="3417909" cy="889212"/>
          </a:xfrm>
          <a:prstGeom prst="rect">
            <a:avLst/>
          </a:prstGeom>
        </p:spPr>
      </p:pic>
      <p:pic>
        <p:nvPicPr>
          <p:cNvPr id="4" name="图片 3">
            <a:extLst>
              <a:ext uri="{FF2B5EF4-FFF2-40B4-BE49-F238E27FC236}">
                <a16:creationId xmlns:a16="http://schemas.microsoft.com/office/drawing/2014/main" id="{21E907AA-3A12-A446-BE59-962681EBA71D}"/>
              </a:ext>
            </a:extLst>
          </p:cNvPr>
          <p:cNvPicPr>
            <a:picLocks noChangeAspect="1"/>
          </p:cNvPicPr>
          <p:nvPr/>
        </p:nvPicPr>
        <p:blipFill>
          <a:blip r:embed="rId4"/>
          <a:stretch>
            <a:fillRect/>
          </a:stretch>
        </p:blipFill>
        <p:spPr>
          <a:xfrm>
            <a:off x="2981766" y="3286456"/>
            <a:ext cx="6127509" cy="3178074"/>
          </a:xfrm>
          <a:prstGeom prst="rect">
            <a:avLst/>
          </a:prstGeom>
        </p:spPr>
      </p:pic>
      <p:sp>
        <p:nvSpPr>
          <p:cNvPr id="8" name="文本框 7">
            <a:extLst>
              <a:ext uri="{FF2B5EF4-FFF2-40B4-BE49-F238E27FC236}">
                <a16:creationId xmlns:a16="http://schemas.microsoft.com/office/drawing/2014/main" id="{BD06F574-0098-E14B-B01E-25D63D151E69}"/>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3521784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a:t>
            </a:r>
            <a:r>
              <a:rPr lang="en-US" altLang="zh-CN" dirty="0">
                <a:solidFill>
                  <a:srgbClr val="FF0000"/>
                </a:solidFill>
                <a:latin typeface="Times New Roman"/>
                <a:cs typeface="Times New Roman"/>
                <a:sym typeface="Times New Roman"/>
              </a:rPr>
              <a:t>multilinear rendering</a:t>
            </a:r>
            <a:endParaRPr dirty="0"/>
          </a:p>
        </p:txBody>
      </p:sp>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 altLang="zh-CN" sz="2400" dirty="0"/>
              <a:t>It decomposes the image ensemble into 37 × 21 basis vectors of the same dimension, and represents each image by two coefficient vectors, one of length 37 to encode the view and the other of length 21 to encode the illumination. </a:t>
            </a:r>
          </a:p>
          <a:p>
            <a:pPr marL="457200" indent="-457200">
              <a:spcAft>
                <a:spcPts val="2133"/>
              </a:spcAft>
              <a:buFontTx/>
              <a:buChar char="-"/>
            </a:pPr>
            <a:endParaRPr lang="en-US" dirty="0"/>
          </a:p>
        </p:txBody>
      </p:sp>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54</a:t>
            </a:fld>
            <a:endParaRPr lang="zh-CN" altLang="en-US"/>
          </a:p>
        </p:txBody>
      </p:sp>
      <p:pic>
        <p:nvPicPr>
          <p:cNvPr id="3" name="图片 2">
            <a:extLst>
              <a:ext uri="{FF2B5EF4-FFF2-40B4-BE49-F238E27FC236}">
                <a16:creationId xmlns:a16="http://schemas.microsoft.com/office/drawing/2014/main" id="{1FA0CEBA-CB67-2C42-8587-4C527BC4EF8E}"/>
              </a:ext>
            </a:extLst>
          </p:cNvPr>
          <p:cNvPicPr>
            <a:picLocks noChangeAspect="1"/>
          </p:cNvPicPr>
          <p:nvPr/>
        </p:nvPicPr>
        <p:blipFill>
          <a:blip r:embed="rId3"/>
          <a:stretch>
            <a:fillRect/>
          </a:stretch>
        </p:blipFill>
        <p:spPr>
          <a:xfrm>
            <a:off x="1054502" y="3182911"/>
            <a:ext cx="5041498" cy="3214378"/>
          </a:xfrm>
          <a:prstGeom prst="rect">
            <a:avLst/>
          </a:prstGeom>
        </p:spPr>
      </p:pic>
      <p:sp>
        <p:nvSpPr>
          <p:cNvPr id="8" name="文本框 7">
            <a:extLst>
              <a:ext uri="{FF2B5EF4-FFF2-40B4-BE49-F238E27FC236}">
                <a16:creationId xmlns:a16="http://schemas.microsoft.com/office/drawing/2014/main" id="{F90C85AB-13FC-8940-945C-622443D6B601}"/>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2663666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err="1">
                <a:solidFill>
                  <a:srgbClr val="FF0000"/>
                </a:solidFill>
                <a:latin typeface="Times New Roman"/>
                <a:cs typeface="Times New Roman"/>
                <a:sym typeface="Times New Roman"/>
              </a:rPr>
              <a:t>TensorTexture</a:t>
            </a:r>
            <a:r>
              <a:rPr lang="en-US" dirty="0">
                <a:solidFill>
                  <a:srgbClr val="FF0000"/>
                </a:solidFill>
                <a:latin typeface="Times New Roman"/>
                <a:cs typeface="Times New Roman"/>
                <a:sym typeface="Times New Roman"/>
              </a:rPr>
              <a:t>: </a:t>
            </a:r>
            <a:r>
              <a:rPr lang="en-US" altLang="zh-CN" dirty="0">
                <a:solidFill>
                  <a:srgbClr val="FF0000"/>
                </a:solidFill>
                <a:latin typeface="Times New Roman"/>
                <a:cs typeface="Times New Roman"/>
                <a:sym typeface="Times New Roman"/>
              </a:rPr>
              <a:t>multilinear rendering</a:t>
            </a:r>
            <a:endParaRPr dirty="0"/>
          </a:p>
        </p:txBody>
      </p:sp>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 altLang="zh-CN" sz="2400" dirty="0" err="1"/>
              <a:t>TensorTexture</a:t>
            </a:r>
            <a:r>
              <a:rPr lang="en" altLang="zh-CN" sz="2400" dirty="0"/>
              <a:t> basis leads to a straightforward rendering algorithm. To render an image </a:t>
            </a:r>
            <a:r>
              <a:rPr lang="en" altLang="zh-CN" sz="2400" b="1" dirty="0"/>
              <a:t>d</a:t>
            </a:r>
            <a:r>
              <a:rPr lang="en" altLang="zh-CN" sz="2400" dirty="0"/>
              <a:t>, compute</a:t>
            </a:r>
            <a:r>
              <a:rPr lang="en" altLang="zh-CN" sz="2400" b="1" dirty="0"/>
              <a:t> </a:t>
            </a:r>
            <a:endParaRPr lang="en" altLang="zh-CN" sz="2400" dirty="0"/>
          </a:p>
          <a:p>
            <a:pPr marL="457200" indent="-457200">
              <a:spcAft>
                <a:spcPts val="2133"/>
              </a:spcAft>
              <a:buFontTx/>
              <a:buChar char="-"/>
            </a:pPr>
            <a:endParaRPr lang="en-US" sz="2400" dirty="0"/>
          </a:p>
          <a:p>
            <a:pPr marL="457200" indent="-457200">
              <a:spcAft>
                <a:spcPts val="2133"/>
              </a:spcAft>
              <a:buFontTx/>
              <a:buChar char="-"/>
            </a:pPr>
            <a:r>
              <a:rPr lang="en-US" sz="2400" dirty="0"/>
              <a:t>where </a:t>
            </a:r>
            <a:r>
              <a:rPr lang="en-US" sz="2400" b="1" dirty="0"/>
              <a:t>v</a:t>
            </a:r>
            <a:r>
              <a:rPr lang="en-US" sz="2400" dirty="0"/>
              <a:t> and </a:t>
            </a:r>
            <a:r>
              <a:rPr lang="en-US" sz="2400" b="1" dirty="0"/>
              <a:t>l</a:t>
            </a:r>
            <a:r>
              <a:rPr lang="en-US" sz="2400" dirty="0"/>
              <a:t> are the view and illumination representation.</a:t>
            </a:r>
          </a:p>
          <a:p>
            <a:pPr marL="457200" indent="-457200">
              <a:spcAft>
                <a:spcPts val="2133"/>
              </a:spcAft>
              <a:buFontTx/>
              <a:buChar char="-"/>
            </a:pPr>
            <a:r>
              <a:rPr lang="en-US" sz="2400" dirty="0"/>
              <a:t>Given a novel view direction, find the three nearest observed view and represent the novel view as a convex combination of them.</a:t>
            </a:r>
          </a:p>
        </p:txBody>
      </p:sp>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55</a:t>
            </a:fld>
            <a:endParaRPr lang="zh-CN" altLang="en-US"/>
          </a:p>
        </p:txBody>
      </p:sp>
      <p:pic>
        <p:nvPicPr>
          <p:cNvPr id="2" name="图片 1">
            <a:extLst>
              <a:ext uri="{FF2B5EF4-FFF2-40B4-BE49-F238E27FC236}">
                <a16:creationId xmlns:a16="http://schemas.microsoft.com/office/drawing/2014/main" id="{EDEDFDD3-E03B-F747-A0DA-EDA09DD42A54}"/>
              </a:ext>
            </a:extLst>
          </p:cNvPr>
          <p:cNvPicPr>
            <a:picLocks noChangeAspect="1"/>
          </p:cNvPicPr>
          <p:nvPr/>
        </p:nvPicPr>
        <p:blipFill>
          <a:blip r:embed="rId3"/>
          <a:stretch>
            <a:fillRect/>
          </a:stretch>
        </p:blipFill>
        <p:spPr>
          <a:xfrm>
            <a:off x="4692650" y="2412101"/>
            <a:ext cx="2806700" cy="508000"/>
          </a:xfrm>
          <a:prstGeom prst="rect">
            <a:avLst/>
          </a:prstGeom>
        </p:spPr>
      </p:pic>
      <p:sp>
        <p:nvSpPr>
          <p:cNvPr id="7" name="文本框 6">
            <a:extLst>
              <a:ext uri="{FF2B5EF4-FFF2-40B4-BE49-F238E27FC236}">
                <a16:creationId xmlns:a16="http://schemas.microsoft.com/office/drawing/2014/main" id="{E659EC17-7D9F-C44A-A2DD-72C849DC5F51}"/>
              </a:ext>
            </a:extLst>
          </p:cNvPr>
          <p:cNvSpPr txBox="1"/>
          <p:nvPr/>
        </p:nvSpPr>
        <p:spPr>
          <a:xfrm>
            <a:off x="277792" y="6480023"/>
            <a:ext cx="6771190" cy="461665"/>
          </a:xfrm>
          <a:prstGeom prst="rect">
            <a:avLst/>
          </a:prstGeom>
          <a:noFill/>
        </p:spPr>
        <p:txBody>
          <a:bodyPr wrap="square" rtlCol="0">
            <a:spAutoFit/>
          </a:bodyPr>
          <a:lstStyle/>
          <a:p>
            <a:r>
              <a:rPr kumimoji="1" lang="en" altLang="zh-CN" sz="1200" dirty="0" err="1"/>
              <a:t>TensorTextures</a:t>
            </a:r>
            <a:r>
              <a:rPr kumimoji="1" lang="en" altLang="zh-CN" sz="1200" dirty="0"/>
              <a:t>: Multilinear Image-Based Rendering, M. Alex O. </a:t>
            </a:r>
            <a:r>
              <a:rPr kumimoji="1" lang="en" altLang="zh-CN" sz="1200" dirty="0" err="1"/>
              <a:t>Vasilescu</a:t>
            </a:r>
            <a:r>
              <a:rPr kumimoji="1" lang="en" altLang="zh-CN" sz="1200" dirty="0"/>
              <a:t> and Demetri </a:t>
            </a:r>
            <a:r>
              <a:rPr kumimoji="1" lang="en" altLang="zh-CN" sz="1200" dirty="0" err="1"/>
              <a:t>Terzopoulos</a:t>
            </a:r>
            <a:r>
              <a:rPr kumimoji="1" lang="en" altLang="zh-CN" sz="1200" dirty="0"/>
              <a:t> </a:t>
            </a:r>
          </a:p>
          <a:p>
            <a:r>
              <a:rPr kumimoji="1" lang="en" altLang="zh-CN" sz="1200" dirty="0"/>
              <a:t> </a:t>
            </a:r>
          </a:p>
        </p:txBody>
      </p:sp>
    </p:spTree>
    <p:extLst>
      <p:ext uri="{BB962C8B-B14F-4D97-AF65-F5344CB8AC3E}">
        <p14:creationId xmlns:p14="http://schemas.microsoft.com/office/powerpoint/2010/main" val="4184228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a:solidFill>
                  <a:srgbClr val="FF0000"/>
                </a:solidFill>
                <a:latin typeface="Times New Roman"/>
                <a:cs typeface="Times New Roman"/>
                <a:sym typeface="Times New Roman"/>
              </a:rPr>
              <a:t>Reference</a:t>
            </a:r>
            <a:endParaRPr dirty="0"/>
          </a:p>
        </p:txBody>
      </p:sp>
      <p:sp>
        <p:nvSpPr>
          <p:cNvPr id="288" name="Google Shape;288;p40"/>
          <p:cNvSpPr txBox="1">
            <a:spLocks noGrp="1"/>
          </p:cNvSpPr>
          <p:nvPr>
            <p:ph type="body" idx="1"/>
          </p:nvPr>
        </p:nvSpPr>
        <p:spPr>
          <a:xfrm>
            <a:off x="415600" y="1536633"/>
            <a:ext cx="11043337" cy="4680990"/>
          </a:xfrm>
          <a:prstGeom prst="rect">
            <a:avLst/>
          </a:prstGeom>
        </p:spPr>
        <p:txBody>
          <a:bodyPr spcFirstLastPara="1" vert="horz" wrap="square" lIns="121900" tIns="121900" rIns="121900" bIns="121900" rtlCol="0" anchor="t" anchorCtr="0">
            <a:noAutofit/>
          </a:bodyPr>
          <a:lstStyle/>
          <a:p>
            <a:pPr marL="457200" indent="-457200">
              <a:spcAft>
                <a:spcPts val="2133"/>
              </a:spcAft>
              <a:buFontTx/>
              <a:buChar char="-"/>
            </a:pPr>
            <a:r>
              <a:rPr lang="en-US" sz="2400" dirty="0">
                <a:hlinkClick r:id="rId3"/>
              </a:rPr>
              <a:t>https://pdfs.semanticscholar.org/6d92/8a2f8fbf93812b03d077508dfa9c7dbda4d1.pdf</a:t>
            </a:r>
            <a:r>
              <a:rPr lang="en-US" sz="2400" dirty="0"/>
              <a:t>.  3d animation compression.</a:t>
            </a:r>
          </a:p>
          <a:p>
            <a:pPr marL="457200" indent="-457200">
              <a:spcAft>
                <a:spcPts val="2133"/>
              </a:spcAft>
              <a:buFontTx/>
              <a:buChar char="-"/>
            </a:pPr>
            <a:r>
              <a:rPr lang="en-US" sz="2400" dirty="0">
                <a:hlinkClick r:id="rId4"/>
              </a:rPr>
              <a:t>https://dl.acm.org/citation.cfm?id=1015725</a:t>
            </a:r>
            <a:r>
              <a:rPr lang="en-US" sz="2400" dirty="0"/>
              <a:t>  </a:t>
            </a:r>
            <a:r>
              <a:rPr lang="en-US" sz="2400" dirty="0" err="1"/>
              <a:t>TensorTexture</a:t>
            </a:r>
            <a:r>
              <a:rPr lang="en-US" sz="2400" dirty="0"/>
              <a:t>.</a:t>
            </a:r>
          </a:p>
          <a:p>
            <a:pPr marL="457200" indent="-457200">
              <a:spcAft>
                <a:spcPts val="2133"/>
              </a:spcAft>
              <a:buFontTx/>
              <a:buChar char="-"/>
            </a:pPr>
            <a:r>
              <a:rPr lang="en-US" sz="2400" dirty="0">
                <a:hlinkClick r:id="rId5"/>
              </a:rPr>
              <a:t>https://www.google.com.hk/search?safe=active&amp;biw=1220&amp;bih=738&amp;ei=Uf74W62hJcrYvgSXgamYDg&amp;q=svd+for+graphics&amp;oq=svd+for+&amp;gs_l=psy-ab.3..35i39l2j0i20i263j0l7.46.4126..5499...8.0..0.490.5002.4-11......0....1..gws-wiz.....6..0i67j0i131.4hKaXXRsPVw</a:t>
            </a:r>
            <a:r>
              <a:rPr lang="en-US" sz="2400" dirty="0"/>
              <a:t> SVD and Its Applications</a:t>
            </a:r>
          </a:p>
          <a:p>
            <a:pPr marL="457200" indent="-457200">
              <a:spcAft>
                <a:spcPts val="2133"/>
              </a:spcAft>
              <a:buFontTx/>
              <a:buChar char="-"/>
            </a:pPr>
            <a:r>
              <a:rPr lang="en-US" sz="2400" dirty="0">
                <a:hlinkClick r:id="rId6"/>
              </a:rPr>
              <a:t>https://www.cs.tau.ac.il/~dcor/Graphics/cg-slides/3d_geometry_lesson2.pdf</a:t>
            </a:r>
            <a:r>
              <a:rPr lang="en-US" sz="2400" dirty="0"/>
              <a:t> 3d geometry for computer graphics</a:t>
            </a:r>
          </a:p>
        </p:txBody>
      </p:sp>
      <p:sp>
        <p:nvSpPr>
          <p:cNvPr id="5" name="灯片编号占位符 4">
            <a:extLst>
              <a:ext uri="{FF2B5EF4-FFF2-40B4-BE49-F238E27FC236}">
                <a16:creationId xmlns:a16="http://schemas.microsoft.com/office/drawing/2014/main" id="{B46E5695-9AAD-7341-B9AE-11BFFFE3A06B}"/>
              </a:ext>
            </a:extLst>
          </p:cNvPr>
          <p:cNvSpPr>
            <a:spLocks noGrp="1"/>
          </p:cNvSpPr>
          <p:nvPr>
            <p:ph type="sldNum" idx="12"/>
          </p:nvPr>
        </p:nvSpPr>
        <p:spPr/>
        <p:txBody>
          <a:bodyPr/>
          <a:lstStyle/>
          <a:p>
            <a:fld id="{00000000-1234-1234-1234-123412341234}" type="slidenum">
              <a:rPr lang="en-US" altLang="zh-CN" smtClean="0"/>
              <a:pPr/>
              <a:t>56</a:t>
            </a:fld>
            <a:endParaRPr lang="zh-CN" altLang="en-US"/>
          </a:p>
        </p:txBody>
      </p:sp>
    </p:spTree>
    <p:extLst>
      <p:ext uri="{BB962C8B-B14F-4D97-AF65-F5344CB8AC3E}">
        <p14:creationId xmlns:p14="http://schemas.microsoft.com/office/powerpoint/2010/main" val="2268913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PCA: Problem &amp; Solution</a:t>
            </a:r>
            <a:endParaRPr>
              <a:solidFill>
                <a:srgbClr val="FF0000"/>
              </a:solidFill>
              <a:latin typeface="Times New Roman"/>
              <a:ea typeface="Times New Roman"/>
              <a:cs typeface="Times New Roman"/>
              <a:sym typeface="Times New Roman"/>
            </a:endParaRPr>
          </a:p>
          <a:p>
            <a:endParaRPr/>
          </a:p>
        </p:txBody>
      </p:sp>
      <p:sp>
        <p:nvSpPr>
          <p:cNvPr id="102" name="Google Shape;102;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We need to find the directions that represents our data best.</a:t>
            </a:r>
            <a:endParaRPr>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The variance of the projected points      measures how far they are spread away from the center</a:t>
            </a:r>
            <a:endParaRPr>
              <a:latin typeface="Times New Roman"/>
              <a:ea typeface="Times New Roman"/>
              <a:cs typeface="Times New Roman"/>
              <a:sym typeface="Times New Roman"/>
            </a:endParaRPr>
          </a:p>
          <a:p>
            <a:pPr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b="1">
                <a:latin typeface="Times New Roman"/>
                <a:ea typeface="Times New Roman"/>
                <a:cs typeface="Times New Roman"/>
                <a:sym typeface="Times New Roman"/>
              </a:rPr>
              <a:t>m</a:t>
            </a:r>
            <a:r>
              <a:rPr lang="zh-CN">
                <a:latin typeface="Times New Roman"/>
                <a:ea typeface="Times New Roman"/>
                <a:cs typeface="Times New Roman"/>
                <a:sym typeface="Times New Roman"/>
              </a:rPr>
              <a:t> is the mass(centroid of point set) :</a:t>
            </a:r>
            <a:endParaRPr>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Define the direction of line </a:t>
            </a:r>
            <a:r>
              <a:rPr lang="zh-CN" b="1">
                <a:latin typeface="Times New Roman"/>
                <a:ea typeface="Times New Roman"/>
                <a:cs typeface="Times New Roman"/>
                <a:sym typeface="Times New Roman"/>
              </a:rPr>
              <a:t>l</a:t>
            </a:r>
            <a:r>
              <a:rPr lang="zh-CN">
                <a:latin typeface="Times New Roman"/>
                <a:ea typeface="Times New Roman"/>
                <a:cs typeface="Times New Roman"/>
                <a:sym typeface="Times New Roman"/>
              </a:rPr>
              <a:t> by </a:t>
            </a:r>
            <a:r>
              <a:rPr lang="zh-CN" b="1">
                <a:latin typeface="Times New Roman"/>
                <a:ea typeface="Times New Roman"/>
                <a:cs typeface="Times New Roman"/>
                <a:sym typeface="Times New Roman"/>
              </a:rPr>
              <a:t>v</a:t>
            </a:r>
            <a:r>
              <a:rPr lang="zh-CN">
                <a:latin typeface="Times New Roman"/>
                <a:ea typeface="Times New Roman"/>
                <a:cs typeface="Times New Roman"/>
                <a:sym typeface="Times New Roman"/>
              </a:rPr>
              <a:t>, and assume that </a:t>
            </a:r>
            <a:r>
              <a:rPr lang="zh-CN" b="1">
                <a:latin typeface="Times New Roman"/>
                <a:ea typeface="Times New Roman"/>
                <a:cs typeface="Times New Roman"/>
                <a:sym typeface="Times New Roman"/>
              </a:rPr>
              <a:t>v</a:t>
            </a:r>
            <a:r>
              <a:rPr lang="zh-CN">
                <a:latin typeface="Times New Roman"/>
                <a:ea typeface="Times New Roman"/>
                <a:cs typeface="Times New Roman"/>
                <a:sym typeface="Times New Roman"/>
              </a:rPr>
              <a:t> is normalized.</a:t>
            </a:r>
            <a:endParaRPr>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So we can replace the projected points     in the expression of covariance: </a:t>
            </a:r>
            <a:endParaRPr>
              <a:latin typeface="Times New Roman"/>
              <a:ea typeface="Times New Roman"/>
              <a:cs typeface="Times New Roman"/>
              <a:sym typeface="Times New Roman"/>
            </a:endParaRPr>
          </a:p>
        </p:txBody>
      </p:sp>
      <p:pic>
        <p:nvPicPr>
          <p:cNvPr id="103" name="Google Shape;103;p18"/>
          <p:cNvPicPr preferRelativeResize="0"/>
          <p:nvPr/>
        </p:nvPicPr>
        <p:blipFill>
          <a:blip r:embed="rId3">
            <a:alphaModFix/>
          </a:blip>
          <a:stretch>
            <a:fillRect/>
          </a:stretch>
        </p:blipFill>
        <p:spPr>
          <a:xfrm>
            <a:off x="5633267" y="2075801"/>
            <a:ext cx="337000" cy="441300"/>
          </a:xfrm>
          <a:prstGeom prst="rect">
            <a:avLst/>
          </a:prstGeom>
          <a:noFill/>
          <a:ln>
            <a:noFill/>
          </a:ln>
        </p:spPr>
      </p:pic>
      <p:pic>
        <p:nvPicPr>
          <p:cNvPr id="104" name="Google Shape;104;p18"/>
          <p:cNvPicPr preferRelativeResize="0"/>
          <p:nvPr/>
        </p:nvPicPr>
        <p:blipFill>
          <a:blip r:embed="rId4">
            <a:alphaModFix/>
          </a:blip>
          <a:stretch>
            <a:fillRect/>
          </a:stretch>
        </p:blipFill>
        <p:spPr>
          <a:xfrm>
            <a:off x="4533267" y="2776333"/>
            <a:ext cx="2916400" cy="858267"/>
          </a:xfrm>
          <a:prstGeom prst="rect">
            <a:avLst/>
          </a:prstGeom>
          <a:noFill/>
          <a:ln>
            <a:noFill/>
          </a:ln>
        </p:spPr>
      </p:pic>
      <p:pic>
        <p:nvPicPr>
          <p:cNvPr id="105" name="Google Shape;105;p18"/>
          <p:cNvPicPr preferRelativeResize="0"/>
          <p:nvPr/>
        </p:nvPicPr>
        <p:blipFill>
          <a:blip r:embed="rId5">
            <a:alphaModFix/>
          </a:blip>
          <a:stretch>
            <a:fillRect/>
          </a:stretch>
        </p:blipFill>
        <p:spPr>
          <a:xfrm>
            <a:off x="5633267" y="3634600"/>
            <a:ext cx="1428187" cy="763600"/>
          </a:xfrm>
          <a:prstGeom prst="rect">
            <a:avLst/>
          </a:prstGeom>
          <a:noFill/>
          <a:ln>
            <a:noFill/>
          </a:ln>
        </p:spPr>
      </p:pic>
      <p:pic>
        <p:nvPicPr>
          <p:cNvPr id="106" name="Google Shape;106;p18"/>
          <p:cNvPicPr preferRelativeResize="0"/>
          <p:nvPr/>
        </p:nvPicPr>
        <p:blipFill>
          <a:blip r:embed="rId3">
            <a:alphaModFix/>
          </a:blip>
          <a:stretch>
            <a:fillRect/>
          </a:stretch>
        </p:blipFill>
        <p:spPr>
          <a:xfrm>
            <a:off x="5883033" y="4691301"/>
            <a:ext cx="337000" cy="441300"/>
          </a:xfrm>
          <a:prstGeom prst="rect">
            <a:avLst/>
          </a:prstGeom>
          <a:noFill/>
          <a:ln>
            <a:noFill/>
          </a:ln>
        </p:spPr>
      </p:pic>
      <p:pic>
        <p:nvPicPr>
          <p:cNvPr id="107" name="Google Shape;107;p18"/>
          <p:cNvPicPr preferRelativeResize="0"/>
          <p:nvPr/>
        </p:nvPicPr>
        <p:blipFill>
          <a:blip r:embed="rId6">
            <a:alphaModFix/>
          </a:blip>
          <a:stretch>
            <a:fillRect/>
          </a:stretch>
        </p:blipFill>
        <p:spPr>
          <a:xfrm>
            <a:off x="3912240" y="5253733"/>
            <a:ext cx="4758443" cy="763600"/>
          </a:xfrm>
          <a:prstGeom prst="rect">
            <a:avLst/>
          </a:prstGeom>
          <a:noFill/>
          <a:ln>
            <a:noFill/>
          </a:ln>
        </p:spPr>
      </p:pic>
      <p:sp>
        <p:nvSpPr>
          <p:cNvPr id="2" name="灯片编号占位符 1">
            <a:extLst>
              <a:ext uri="{FF2B5EF4-FFF2-40B4-BE49-F238E27FC236}">
                <a16:creationId xmlns:a16="http://schemas.microsoft.com/office/drawing/2014/main" id="{B3668173-A2B9-3443-9FA2-9C7C37A68207}"/>
              </a:ext>
            </a:extLst>
          </p:cNvPr>
          <p:cNvSpPr>
            <a:spLocks noGrp="1"/>
          </p:cNvSpPr>
          <p:nvPr>
            <p:ph type="sldNum" idx="12"/>
          </p:nvPr>
        </p:nvSpPr>
        <p:spPr/>
        <p:txBody>
          <a:bodyPr/>
          <a:lstStyle/>
          <a:p>
            <a:fld id="{00000000-1234-1234-1234-123412341234}" type="slidenum">
              <a:rPr lang="en-US" altLang="zh-CN" smtClean="0"/>
              <a:pPr/>
              <a:t>6</a:t>
            </a:fld>
            <a:endParaRPr lang="zh-CN" altLang="en-US"/>
          </a:p>
        </p:txBody>
      </p:sp>
    </p:spTree>
    <p:extLst>
      <p:ext uri="{BB962C8B-B14F-4D97-AF65-F5344CB8AC3E}">
        <p14:creationId xmlns:p14="http://schemas.microsoft.com/office/powerpoint/2010/main" val="106403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PCA: Problem &amp; Solution</a:t>
            </a:r>
            <a:endParaRPr>
              <a:solidFill>
                <a:srgbClr val="FF0000"/>
              </a:solidFill>
              <a:latin typeface="Times New Roman"/>
              <a:ea typeface="Times New Roman"/>
              <a:cs typeface="Times New Roman"/>
              <a:sym typeface="Times New Roman"/>
            </a:endParaRPr>
          </a:p>
          <a:p>
            <a:endParaRPr/>
          </a:p>
        </p:txBody>
      </p:sp>
      <p:sp>
        <p:nvSpPr>
          <p:cNvPr id="113" name="Google Shape;113;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endParaRPr/>
          </a:p>
          <a:p>
            <a:pPr marL="0" indent="0">
              <a:spcBef>
                <a:spcPts val="2133"/>
              </a:spcBef>
              <a:buNone/>
            </a:pPr>
            <a:endParaRPr/>
          </a:p>
          <a:p>
            <a:pPr>
              <a:spcBef>
                <a:spcPts val="2133"/>
              </a:spcBef>
              <a:buFont typeface="Times New Roman"/>
              <a:buChar char="●"/>
            </a:pPr>
            <a:r>
              <a:rPr lang="zh-CN" b="1">
                <a:latin typeface="Times New Roman"/>
                <a:ea typeface="Times New Roman"/>
                <a:cs typeface="Times New Roman"/>
                <a:sym typeface="Times New Roman"/>
              </a:rPr>
              <a:t>S</a:t>
            </a:r>
            <a:r>
              <a:rPr lang="zh-CN">
                <a:latin typeface="Times New Roman"/>
                <a:ea typeface="Times New Roman"/>
                <a:cs typeface="Times New Roman"/>
                <a:sym typeface="Times New Roman"/>
              </a:rPr>
              <a:t> is the scatter(covariance) matrix: </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a:latin typeface="Times New Roman"/>
                <a:ea typeface="Times New Roman"/>
                <a:cs typeface="Times New Roman"/>
                <a:sym typeface="Times New Roman"/>
              </a:rPr>
              <a:t>Eigenvalues:                          Eigenvectors:</a:t>
            </a:r>
            <a:endParaRPr>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The </a:t>
            </a:r>
            <a:r>
              <a:rPr lang="zh-CN">
                <a:solidFill>
                  <a:srgbClr val="FF0000"/>
                </a:solidFill>
                <a:latin typeface="Times New Roman"/>
                <a:ea typeface="Times New Roman"/>
                <a:cs typeface="Times New Roman"/>
                <a:sym typeface="Times New Roman"/>
              </a:rPr>
              <a:t>extremal values</a:t>
            </a:r>
            <a:r>
              <a:rPr lang="zh-CN">
                <a:latin typeface="Times New Roman"/>
                <a:ea typeface="Times New Roman"/>
                <a:cs typeface="Times New Roman"/>
                <a:sym typeface="Times New Roman"/>
              </a:rPr>
              <a:t> of the variance are, therefore: </a:t>
            </a:r>
            <a:endParaRPr>
              <a:latin typeface="Times New Roman"/>
              <a:ea typeface="Times New Roman"/>
              <a:cs typeface="Times New Roman"/>
              <a:sym typeface="Times New Roman"/>
            </a:endParaRPr>
          </a:p>
        </p:txBody>
      </p:sp>
      <p:pic>
        <p:nvPicPr>
          <p:cNvPr id="114" name="Google Shape;114;p19"/>
          <p:cNvPicPr preferRelativeResize="0"/>
          <p:nvPr/>
        </p:nvPicPr>
        <p:blipFill>
          <a:blip r:embed="rId3">
            <a:alphaModFix/>
          </a:blip>
          <a:stretch>
            <a:fillRect/>
          </a:stretch>
        </p:blipFill>
        <p:spPr>
          <a:xfrm>
            <a:off x="3612127" y="1669567"/>
            <a:ext cx="5377300" cy="1431967"/>
          </a:xfrm>
          <a:prstGeom prst="rect">
            <a:avLst/>
          </a:prstGeom>
          <a:noFill/>
          <a:ln>
            <a:noFill/>
          </a:ln>
        </p:spPr>
      </p:pic>
      <p:pic>
        <p:nvPicPr>
          <p:cNvPr id="115" name="Google Shape;115;p19"/>
          <p:cNvPicPr preferRelativeResize="0"/>
          <p:nvPr/>
        </p:nvPicPr>
        <p:blipFill>
          <a:blip r:embed="rId4">
            <a:alphaModFix/>
          </a:blip>
          <a:stretch>
            <a:fillRect/>
          </a:stretch>
        </p:blipFill>
        <p:spPr>
          <a:xfrm>
            <a:off x="5040934" y="3414133"/>
            <a:ext cx="1098433" cy="525667"/>
          </a:xfrm>
          <a:prstGeom prst="rect">
            <a:avLst/>
          </a:prstGeom>
          <a:noFill/>
          <a:ln>
            <a:noFill/>
          </a:ln>
        </p:spPr>
      </p:pic>
      <p:pic>
        <p:nvPicPr>
          <p:cNvPr id="116" name="Google Shape;116;p19"/>
          <p:cNvPicPr preferRelativeResize="0"/>
          <p:nvPr/>
        </p:nvPicPr>
        <p:blipFill>
          <a:blip r:embed="rId5">
            <a:alphaModFix/>
          </a:blip>
          <a:stretch>
            <a:fillRect/>
          </a:stretch>
        </p:blipFill>
        <p:spPr>
          <a:xfrm>
            <a:off x="6479651" y="3169360"/>
            <a:ext cx="2380600" cy="1015233"/>
          </a:xfrm>
          <a:prstGeom prst="rect">
            <a:avLst/>
          </a:prstGeom>
          <a:noFill/>
          <a:ln>
            <a:noFill/>
          </a:ln>
        </p:spPr>
      </p:pic>
      <p:pic>
        <p:nvPicPr>
          <p:cNvPr id="117" name="Google Shape;117;p19"/>
          <p:cNvPicPr preferRelativeResize="0"/>
          <p:nvPr/>
        </p:nvPicPr>
        <p:blipFill>
          <a:blip r:embed="rId6">
            <a:alphaModFix/>
          </a:blip>
          <a:stretch>
            <a:fillRect/>
          </a:stretch>
        </p:blipFill>
        <p:spPr>
          <a:xfrm>
            <a:off x="9200534" y="3525034"/>
            <a:ext cx="1281300" cy="303900"/>
          </a:xfrm>
          <a:prstGeom prst="rect">
            <a:avLst/>
          </a:prstGeom>
          <a:noFill/>
          <a:ln>
            <a:noFill/>
          </a:ln>
        </p:spPr>
      </p:pic>
      <p:pic>
        <p:nvPicPr>
          <p:cNvPr id="118" name="Google Shape;118;p19"/>
          <p:cNvPicPr preferRelativeResize="0"/>
          <p:nvPr/>
        </p:nvPicPr>
        <p:blipFill>
          <a:blip r:embed="rId7">
            <a:alphaModFix/>
          </a:blip>
          <a:stretch>
            <a:fillRect/>
          </a:stretch>
        </p:blipFill>
        <p:spPr>
          <a:xfrm>
            <a:off x="3938628" y="5193729"/>
            <a:ext cx="4314733" cy="579367"/>
          </a:xfrm>
          <a:prstGeom prst="rect">
            <a:avLst/>
          </a:prstGeom>
          <a:noFill/>
          <a:ln>
            <a:noFill/>
          </a:ln>
        </p:spPr>
      </p:pic>
      <p:pic>
        <p:nvPicPr>
          <p:cNvPr id="119" name="Google Shape;119;p19"/>
          <p:cNvPicPr preferRelativeResize="0"/>
          <p:nvPr/>
        </p:nvPicPr>
        <p:blipFill>
          <a:blip r:embed="rId8">
            <a:alphaModFix/>
          </a:blip>
          <a:stretch>
            <a:fillRect/>
          </a:stretch>
        </p:blipFill>
        <p:spPr>
          <a:xfrm>
            <a:off x="2792533" y="4413601"/>
            <a:ext cx="1595888" cy="359767"/>
          </a:xfrm>
          <a:prstGeom prst="rect">
            <a:avLst/>
          </a:prstGeom>
          <a:noFill/>
          <a:ln>
            <a:noFill/>
          </a:ln>
        </p:spPr>
      </p:pic>
      <p:pic>
        <p:nvPicPr>
          <p:cNvPr id="120" name="Google Shape;120;p19"/>
          <p:cNvPicPr preferRelativeResize="0"/>
          <p:nvPr/>
        </p:nvPicPr>
        <p:blipFill>
          <a:blip r:embed="rId9">
            <a:alphaModFix/>
          </a:blip>
          <a:stretch>
            <a:fillRect/>
          </a:stretch>
        </p:blipFill>
        <p:spPr>
          <a:xfrm>
            <a:off x="6479667" y="4413601"/>
            <a:ext cx="1956232" cy="359767"/>
          </a:xfrm>
          <a:prstGeom prst="rect">
            <a:avLst/>
          </a:prstGeom>
          <a:noFill/>
          <a:ln>
            <a:noFill/>
          </a:ln>
        </p:spPr>
      </p:pic>
      <p:sp>
        <p:nvSpPr>
          <p:cNvPr id="2" name="灯片编号占位符 1">
            <a:extLst>
              <a:ext uri="{FF2B5EF4-FFF2-40B4-BE49-F238E27FC236}">
                <a16:creationId xmlns:a16="http://schemas.microsoft.com/office/drawing/2014/main" id="{88073FC6-75B1-4C42-BD53-CE88FE084328}"/>
              </a:ext>
            </a:extLst>
          </p:cNvPr>
          <p:cNvSpPr>
            <a:spLocks noGrp="1"/>
          </p:cNvSpPr>
          <p:nvPr>
            <p:ph type="sldNum" idx="12"/>
          </p:nvPr>
        </p:nvSpPr>
        <p:spPr/>
        <p:txBody>
          <a:bodyPr/>
          <a:lstStyle/>
          <a:p>
            <a:fld id="{00000000-1234-1234-1234-123412341234}" type="slidenum">
              <a:rPr lang="en-US" altLang="zh-CN" smtClean="0"/>
              <a:pPr/>
              <a:t>7</a:t>
            </a:fld>
            <a:endParaRPr lang="zh-CN" altLang="en-US"/>
          </a:p>
        </p:txBody>
      </p:sp>
    </p:spTree>
    <p:extLst>
      <p:ext uri="{BB962C8B-B14F-4D97-AF65-F5344CB8AC3E}">
        <p14:creationId xmlns:p14="http://schemas.microsoft.com/office/powerpoint/2010/main" val="816713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Singular Value Decomposition</a:t>
            </a:r>
            <a:endParaRPr>
              <a:solidFill>
                <a:srgbClr val="FF0000"/>
              </a:solidFill>
              <a:latin typeface="Times New Roman"/>
              <a:ea typeface="Times New Roman"/>
              <a:cs typeface="Times New Roman"/>
              <a:sym typeface="Times New Roman"/>
            </a:endParaRPr>
          </a:p>
          <a:p>
            <a:endParaRPr/>
          </a:p>
        </p:txBody>
      </p:sp>
      <p:sp>
        <p:nvSpPr>
          <p:cNvPr id="126" name="Google Shape;126;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Given a transformation A, let’s see what it does geometrically:</a:t>
            </a:r>
            <a:endParaRPr>
              <a:latin typeface="Times New Roman"/>
              <a:ea typeface="Times New Roman"/>
              <a:cs typeface="Times New Roman"/>
              <a:sym typeface="Times New Roman"/>
            </a:endParaRPr>
          </a:p>
          <a:p>
            <a:pPr>
              <a:buFont typeface="Times New Roman"/>
              <a:buChar char="●"/>
            </a:pPr>
            <a:r>
              <a:rPr lang="zh-CN">
                <a:latin typeface="Times New Roman"/>
                <a:ea typeface="Times New Roman"/>
                <a:cs typeface="Times New Roman"/>
                <a:sym typeface="Times New Roman"/>
              </a:rPr>
              <a:t>If we are lucky, then                   , </a:t>
            </a:r>
            <a:r>
              <a:rPr lang="zh-CN" i="1">
                <a:latin typeface="Times New Roman"/>
                <a:ea typeface="Times New Roman"/>
                <a:cs typeface="Times New Roman"/>
                <a:sym typeface="Times New Roman"/>
              </a:rPr>
              <a:t>V</a:t>
            </a:r>
            <a:r>
              <a:rPr lang="zh-CN">
                <a:latin typeface="Times New Roman"/>
                <a:ea typeface="Times New Roman"/>
                <a:cs typeface="Times New Roman"/>
                <a:sym typeface="Times New Roman"/>
              </a:rPr>
              <a:t> being orthogonal, meaning </a:t>
            </a:r>
            <a:r>
              <a:rPr lang="zh-CN" i="1">
                <a:latin typeface="Times New Roman"/>
                <a:ea typeface="Times New Roman"/>
                <a:cs typeface="Times New Roman"/>
                <a:sym typeface="Times New Roman"/>
              </a:rPr>
              <a:t>A</a:t>
            </a:r>
            <a:r>
              <a:rPr lang="zh-CN">
                <a:latin typeface="Times New Roman"/>
                <a:ea typeface="Times New Roman"/>
                <a:cs typeface="Times New Roman"/>
                <a:sym typeface="Times New Roman"/>
              </a:rPr>
              <a:t> is symmetric, and the eigenvectors of </a:t>
            </a:r>
            <a:r>
              <a:rPr lang="zh-CN" i="1">
                <a:latin typeface="Times New Roman"/>
                <a:ea typeface="Times New Roman"/>
                <a:cs typeface="Times New Roman"/>
                <a:sym typeface="Times New Roman"/>
              </a:rPr>
              <a:t>A</a:t>
            </a:r>
            <a:r>
              <a:rPr lang="zh-CN">
                <a:latin typeface="Times New Roman"/>
                <a:ea typeface="Times New Roman"/>
                <a:cs typeface="Times New Roman"/>
                <a:sym typeface="Times New Roman"/>
              </a:rPr>
              <a:t> are axes of the ellipse: </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a:latin typeface="Times New Roman"/>
                <a:ea typeface="Times New Roman"/>
                <a:cs typeface="Times New Roman"/>
                <a:sym typeface="Times New Roman"/>
              </a:rPr>
              <a:t>The eigendecomposition of A tells us which orthogonal exes it </a:t>
            </a:r>
            <a:r>
              <a:rPr lang="zh-CN">
                <a:solidFill>
                  <a:srgbClr val="FF0000"/>
                </a:solidFill>
                <a:latin typeface="Times New Roman"/>
                <a:ea typeface="Times New Roman"/>
                <a:cs typeface="Times New Roman"/>
                <a:sym typeface="Times New Roman"/>
              </a:rPr>
              <a:t>scales.</a:t>
            </a:r>
            <a:endParaRPr>
              <a:solidFill>
                <a:srgbClr val="FF0000"/>
              </a:solidFill>
              <a:latin typeface="Times New Roman"/>
              <a:ea typeface="Times New Roman"/>
              <a:cs typeface="Times New Roman"/>
              <a:sym typeface="Times New Roman"/>
            </a:endParaRPr>
          </a:p>
        </p:txBody>
      </p:sp>
      <p:pic>
        <p:nvPicPr>
          <p:cNvPr id="127" name="Google Shape;127;p20"/>
          <p:cNvPicPr preferRelativeResize="0"/>
          <p:nvPr/>
        </p:nvPicPr>
        <p:blipFill>
          <a:blip r:embed="rId3">
            <a:alphaModFix/>
          </a:blip>
          <a:stretch>
            <a:fillRect/>
          </a:stretch>
        </p:blipFill>
        <p:spPr>
          <a:xfrm>
            <a:off x="3714568" y="2085101"/>
            <a:ext cx="1331137" cy="359767"/>
          </a:xfrm>
          <a:prstGeom prst="rect">
            <a:avLst/>
          </a:prstGeom>
          <a:noFill/>
          <a:ln>
            <a:noFill/>
          </a:ln>
        </p:spPr>
      </p:pic>
      <p:pic>
        <p:nvPicPr>
          <p:cNvPr id="128" name="Google Shape;128;p20"/>
          <p:cNvPicPr preferRelativeResize="0"/>
          <p:nvPr/>
        </p:nvPicPr>
        <p:blipFill rotWithShape="1">
          <a:blip r:embed="rId4">
            <a:alphaModFix/>
          </a:blip>
          <a:srcRect l="1190" r="-1190"/>
          <a:stretch/>
        </p:blipFill>
        <p:spPr>
          <a:xfrm>
            <a:off x="3223178" y="2892362"/>
            <a:ext cx="5466167" cy="2359100"/>
          </a:xfrm>
          <a:prstGeom prst="rect">
            <a:avLst/>
          </a:prstGeom>
          <a:noFill/>
          <a:ln>
            <a:noFill/>
          </a:ln>
        </p:spPr>
      </p:pic>
      <p:sp>
        <p:nvSpPr>
          <p:cNvPr id="2" name="灯片编号占位符 1">
            <a:extLst>
              <a:ext uri="{FF2B5EF4-FFF2-40B4-BE49-F238E27FC236}">
                <a16:creationId xmlns:a16="http://schemas.microsoft.com/office/drawing/2014/main" id="{1D727ECA-9E4B-A04E-AC81-5CC0B595B021}"/>
              </a:ext>
            </a:extLst>
          </p:cNvPr>
          <p:cNvSpPr>
            <a:spLocks noGrp="1"/>
          </p:cNvSpPr>
          <p:nvPr>
            <p:ph type="sldNum" idx="12"/>
          </p:nvPr>
        </p:nvSpPr>
        <p:spPr/>
        <p:txBody>
          <a:bodyPr/>
          <a:lstStyle/>
          <a:p>
            <a:fld id="{00000000-1234-1234-1234-123412341234}" type="slidenum">
              <a:rPr lang="en-US" altLang="zh-CN" smtClean="0"/>
              <a:pPr/>
              <a:t>8</a:t>
            </a:fld>
            <a:endParaRPr lang="zh-CN" altLang="en-US"/>
          </a:p>
        </p:txBody>
      </p:sp>
    </p:spTree>
    <p:extLst>
      <p:ext uri="{BB962C8B-B14F-4D97-AF65-F5344CB8AC3E}">
        <p14:creationId xmlns:p14="http://schemas.microsoft.com/office/powerpoint/2010/main" val="399436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zh-CN">
                <a:solidFill>
                  <a:srgbClr val="FF0000"/>
                </a:solidFill>
                <a:latin typeface="Times New Roman"/>
                <a:ea typeface="Times New Roman"/>
                <a:cs typeface="Times New Roman"/>
                <a:sym typeface="Times New Roman"/>
              </a:rPr>
              <a:t>Singular Value Decomposition</a:t>
            </a:r>
            <a:endParaRPr>
              <a:solidFill>
                <a:srgbClr val="FF0000"/>
              </a:solidFill>
              <a:latin typeface="Times New Roman"/>
              <a:ea typeface="Times New Roman"/>
              <a:cs typeface="Times New Roman"/>
              <a:sym typeface="Times New Roman"/>
            </a:endParaRPr>
          </a:p>
          <a:p>
            <a:endParaRPr/>
          </a:p>
        </p:txBody>
      </p:sp>
      <p:sp>
        <p:nvSpPr>
          <p:cNvPr id="134" name="Google Shape;134;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Times New Roman"/>
              <a:buChar char="●"/>
            </a:pPr>
            <a:r>
              <a:rPr lang="zh-CN">
                <a:latin typeface="Times New Roman"/>
                <a:ea typeface="Times New Roman"/>
                <a:cs typeface="Times New Roman"/>
                <a:sym typeface="Times New Roman"/>
              </a:rPr>
              <a:t>However, in general, </a:t>
            </a:r>
            <a:r>
              <a:rPr lang="zh-CN" i="1">
                <a:latin typeface="Times New Roman"/>
                <a:ea typeface="Times New Roman"/>
                <a:cs typeface="Times New Roman"/>
                <a:sym typeface="Times New Roman"/>
              </a:rPr>
              <a:t>A</a:t>
            </a:r>
            <a:r>
              <a:rPr lang="zh-CN">
                <a:latin typeface="Times New Roman"/>
                <a:ea typeface="Times New Roman"/>
                <a:cs typeface="Times New Roman"/>
                <a:sym typeface="Times New Roman"/>
              </a:rPr>
              <a:t> also contains </a:t>
            </a:r>
            <a:r>
              <a:rPr lang="zh-CN">
                <a:solidFill>
                  <a:srgbClr val="FF0000"/>
                </a:solidFill>
                <a:latin typeface="Times New Roman"/>
                <a:ea typeface="Times New Roman"/>
                <a:cs typeface="Times New Roman"/>
                <a:sym typeface="Times New Roman"/>
              </a:rPr>
              <a:t>rotations</a:t>
            </a:r>
            <a:r>
              <a:rPr lang="zh-CN">
                <a:latin typeface="Times New Roman"/>
                <a:ea typeface="Times New Roman"/>
                <a:cs typeface="Times New Roman"/>
                <a:sym typeface="Times New Roman"/>
              </a:rPr>
              <a:t>, not just scaling along orthogonal axes.</a:t>
            </a: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marL="0" indent="0">
              <a:spcBef>
                <a:spcPts val="2133"/>
              </a:spcBef>
              <a:buNone/>
            </a:pPr>
            <a:endParaRPr>
              <a:latin typeface="Times New Roman"/>
              <a:ea typeface="Times New Roman"/>
              <a:cs typeface="Times New Roman"/>
              <a:sym typeface="Times New Roman"/>
            </a:endParaRPr>
          </a:p>
          <a:p>
            <a:pPr>
              <a:spcBef>
                <a:spcPts val="2133"/>
              </a:spcBef>
              <a:buFont typeface="Times New Roman"/>
              <a:buChar char="●"/>
            </a:pPr>
            <a:r>
              <a:rPr lang="zh-CN" i="1">
                <a:latin typeface="Times New Roman"/>
                <a:ea typeface="Times New Roman"/>
                <a:cs typeface="Times New Roman"/>
                <a:sym typeface="Times New Roman"/>
              </a:rPr>
              <a:t>A</a:t>
            </a:r>
            <a:r>
              <a:rPr lang="zh-CN">
                <a:latin typeface="Times New Roman"/>
                <a:ea typeface="Times New Roman"/>
                <a:cs typeface="Times New Roman"/>
                <a:sym typeface="Times New Roman"/>
              </a:rPr>
              <a:t> then looks like this:</a:t>
            </a:r>
            <a:endParaRPr>
              <a:latin typeface="Times New Roman"/>
              <a:ea typeface="Times New Roman"/>
              <a:cs typeface="Times New Roman"/>
              <a:sym typeface="Times New Roman"/>
            </a:endParaRPr>
          </a:p>
          <a:p>
            <a:pPr marL="0" indent="0">
              <a:spcBef>
                <a:spcPts val="2133"/>
              </a:spcBef>
              <a:spcAft>
                <a:spcPts val="2133"/>
              </a:spcAft>
              <a:buNone/>
            </a:pPr>
            <a:endParaRPr>
              <a:latin typeface="Times New Roman"/>
              <a:ea typeface="Times New Roman"/>
              <a:cs typeface="Times New Roman"/>
              <a:sym typeface="Times New Roman"/>
            </a:endParaRPr>
          </a:p>
        </p:txBody>
      </p:sp>
      <p:pic>
        <p:nvPicPr>
          <p:cNvPr id="135" name="Google Shape;135;p21"/>
          <p:cNvPicPr preferRelativeResize="0"/>
          <p:nvPr/>
        </p:nvPicPr>
        <p:blipFill>
          <a:blip r:embed="rId3">
            <a:alphaModFix/>
          </a:blip>
          <a:stretch>
            <a:fillRect/>
          </a:stretch>
        </p:blipFill>
        <p:spPr>
          <a:xfrm>
            <a:off x="3334433" y="2156200"/>
            <a:ext cx="5750200" cy="2107400"/>
          </a:xfrm>
          <a:prstGeom prst="rect">
            <a:avLst/>
          </a:prstGeom>
          <a:noFill/>
          <a:ln>
            <a:noFill/>
          </a:ln>
        </p:spPr>
      </p:pic>
      <p:pic>
        <p:nvPicPr>
          <p:cNvPr id="136" name="Google Shape;136;p21"/>
          <p:cNvPicPr preferRelativeResize="0"/>
          <p:nvPr/>
        </p:nvPicPr>
        <p:blipFill>
          <a:blip r:embed="rId4">
            <a:alphaModFix/>
          </a:blip>
          <a:stretch>
            <a:fillRect/>
          </a:stretch>
        </p:blipFill>
        <p:spPr>
          <a:xfrm>
            <a:off x="3334434" y="4840329"/>
            <a:ext cx="5969500" cy="1634700"/>
          </a:xfrm>
          <a:prstGeom prst="rect">
            <a:avLst/>
          </a:prstGeom>
          <a:noFill/>
          <a:ln>
            <a:noFill/>
          </a:ln>
        </p:spPr>
      </p:pic>
      <p:sp>
        <p:nvSpPr>
          <p:cNvPr id="2" name="灯片编号占位符 1">
            <a:extLst>
              <a:ext uri="{FF2B5EF4-FFF2-40B4-BE49-F238E27FC236}">
                <a16:creationId xmlns:a16="http://schemas.microsoft.com/office/drawing/2014/main" id="{A2953BB5-C1AC-7943-ABBF-7610B9C81D04}"/>
              </a:ext>
            </a:extLst>
          </p:cNvPr>
          <p:cNvSpPr>
            <a:spLocks noGrp="1"/>
          </p:cNvSpPr>
          <p:nvPr>
            <p:ph type="sldNum" idx="12"/>
          </p:nvPr>
        </p:nvSpPr>
        <p:spPr/>
        <p:txBody>
          <a:bodyPr/>
          <a:lstStyle/>
          <a:p>
            <a:fld id="{00000000-1234-1234-1234-123412341234}" type="slidenum">
              <a:rPr lang="en-US" altLang="zh-CN" smtClean="0"/>
              <a:pPr/>
              <a:t>9</a:t>
            </a:fld>
            <a:endParaRPr lang="zh-CN" altLang="en-US"/>
          </a:p>
        </p:txBody>
      </p:sp>
    </p:spTree>
    <p:extLst>
      <p:ext uri="{BB962C8B-B14F-4D97-AF65-F5344CB8AC3E}">
        <p14:creationId xmlns:p14="http://schemas.microsoft.com/office/powerpoint/2010/main" val="6065396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2145</TotalTime>
  <Words>2658</Words>
  <Application>Microsoft Macintosh PowerPoint</Application>
  <PresentationFormat>宽屏</PresentationFormat>
  <Paragraphs>375</Paragraphs>
  <Slides>56</Slides>
  <Notes>56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65" baseType="lpstr">
      <vt:lpstr>等线</vt:lpstr>
      <vt:lpstr>等线 Light</vt:lpstr>
      <vt:lpstr>굴림</vt:lpstr>
      <vt:lpstr>Arial</vt:lpstr>
      <vt:lpstr>Cambria Math</vt:lpstr>
      <vt:lpstr>Symbol</vt:lpstr>
      <vt:lpstr>Times New Roman</vt:lpstr>
      <vt:lpstr>Office 主题​​</vt:lpstr>
      <vt:lpstr>Equation</vt:lpstr>
      <vt:lpstr>PCA &amp; SVD</vt:lpstr>
      <vt:lpstr>Principal Component Analysis</vt:lpstr>
      <vt:lpstr>Principal Component Analysis </vt:lpstr>
      <vt:lpstr>Principal Component Analysis </vt:lpstr>
      <vt:lpstr>Principal Component Analysis </vt:lpstr>
      <vt:lpstr>PCA: Problem &amp; Solution </vt:lpstr>
      <vt:lpstr>PCA: Problem &amp; Solution </vt:lpstr>
      <vt:lpstr>Singular Value Decomposition </vt:lpstr>
      <vt:lpstr>Singular Value Decomposition </vt:lpstr>
      <vt:lpstr>Singular Value Decomposition </vt:lpstr>
      <vt:lpstr>SVD: Algorithms  </vt:lpstr>
      <vt:lpstr>SVD: Algorithms - Golub Kahan </vt:lpstr>
      <vt:lpstr>SVD: Algorithms - Golub Kahan </vt:lpstr>
      <vt:lpstr>SVD: Algorithms - Golub Kahan </vt:lpstr>
      <vt:lpstr>SVD: Algorithms - Golub Kahan </vt:lpstr>
      <vt:lpstr>SVD: Algorithms - Golub Kahan (quote) </vt:lpstr>
      <vt:lpstr>SVD: Algorithms - Golub Kahan (quote) </vt:lpstr>
      <vt:lpstr>SVD: Algorithms - Golub Kahan (quote) </vt:lpstr>
      <vt:lpstr>SVD: Algorithms - Golub Kahan (quote) </vt:lpstr>
      <vt:lpstr>SVD: Algorithms - Golub Kahan (quote) </vt:lpstr>
      <vt:lpstr>SVD: Algorithms - Golub Kahan </vt:lpstr>
      <vt:lpstr>SVD: Algorithms - Golub Kahan (quote) </vt:lpstr>
      <vt:lpstr>SVD: Algorithms - Jacobi Rotation (quote) </vt:lpstr>
      <vt:lpstr>SVD: Algorithms - Jacobi Rotation  </vt:lpstr>
      <vt:lpstr>SVD: Algorithms - Jacobi Rotation (quote) </vt:lpstr>
      <vt:lpstr>SVD: Algorithms - Jacobi Rotation (quote) </vt:lpstr>
      <vt:lpstr>SVD: Algorithms - Jacobi Rotation (quote) </vt:lpstr>
      <vt:lpstr>Application </vt:lpstr>
      <vt:lpstr>Find bounding box </vt:lpstr>
      <vt:lpstr>Approximate normal of point cloud </vt:lpstr>
      <vt:lpstr>Shape matching</vt:lpstr>
      <vt:lpstr>Shape matching - formalization</vt:lpstr>
      <vt:lpstr>Shape matching - solution</vt:lpstr>
      <vt:lpstr>Shape matching - solution</vt:lpstr>
      <vt:lpstr>Shape matching - solution</vt:lpstr>
      <vt:lpstr>Shape matching - solution</vt:lpstr>
      <vt:lpstr>Shape matching - solution</vt:lpstr>
      <vt:lpstr>Shape matching - solution</vt:lpstr>
      <vt:lpstr>Shape matching - solution</vt:lpstr>
      <vt:lpstr>3D animations compression</vt:lpstr>
      <vt:lpstr>3D animations compression</vt:lpstr>
      <vt:lpstr>3D animations compression</vt:lpstr>
      <vt:lpstr>3D animations compression</vt:lpstr>
      <vt:lpstr>3D animations compression</vt:lpstr>
      <vt:lpstr>TensorTexture: purely image-based rendering</vt:lpstr>
      <vt:lpstr>TensorTexture: Tensor and N-mode SVD</vt:lpstr>
      <vt:lpstr>TensorTexture: Tensor and N-mode SVD</vt:lpstr>
      <vt:lpstr>TensorTexture: Tensor and N-mode SVD</vt:lpstr>
      <vt:lpstr>TensorTexture: Tensor and N-mode SVD</vt:lpstr>
      <vt:lpstr>TensorTexture: multilinear rendering</vt:lpstr>
      <vt:lpstr>TensorTexture: multilinear rendering</vt:lpstr>
      <vt:lpstr>TensorTexture: multilinear rendering</vt:lpstr>
      <vt:lpstr>TensorTexture: multilinear rendering</vt:lpstr>
      <vt:lpstr>TensorTexture: multilinear rendering</vt:lpstr>
      <vt:lpstr>TensorTexture: multilinear rendering</vt:lpstr>
      <vt:lpstr>Reference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dc:title>
  <dc:creator>1600012806@pku.edu.cn</dc:creator>
  <cp:lastModifiedBy>1600012806@pku.edu.cn</cp:lastModifiedBy>
  <cp:revision>50</cp:revision>
  <dcterms:created xsi:type="dcterms:W3CDTF">2018-11-21T15:14:36Z</dcterms:created>
  <dcterms:modified xsi:type="dcterms:W3CDTF">2018-11-24T07:35:54Z</dcterms:modified>
</cp:coreProperties>
</file>